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0"/>
  </p:notesMasterIdLst>
  <p:sldIdLst>
    <p:sldId id="256" r:id="rId2"/>
    <p:sldId id="284" r:id="rId3"/>
    <p:sldId id="293" r:id="rId4"/>
    <p:sldId id="294" r:id="rId5"/>
    <p:sldId id="261" r:id="rId6"/>
    <p:sldId id="257" r:id="rId7"/>
    <p:sldId id="288" r:id="rId8"/>
    <p:sldId id="267" r:id="rId9"/>
    <p:sldId id="258" r:id="rId10"/>
    <p:sldId id="285" r:id="rId11"/>
    <p:sldId id="259" r:id="rId12"/>
    <p:sldId id="289" r:id="rId13"/>
    <p:sldId id="260" r:id="rId14"/>
    <p:sldId id="266" r:id="rId15"/>
    <p:sldId id="262" r:id="rId16"/>
    <p:sldId id="263" r:id="rId17"/>
    <p:sldId id="290" r:id="rId18"/>
    <p:sldId id="269" r:id="rId19"/>
    <p:sldId id="264" r:id="rId20"/>
    <p:sldId id="287" r:id="rId21"/>
    <p:sldId id="265" r:id="rId22"/>
    <p:sldId id="295" r:id="rId23"/>
    <p:sldId id="286" r:id="rId24"/>
    <p:sldId id="297" r:id="rId25"/>
    <p:sldId id="272" r:id="rId26"/>
    <p:sldId id="301" r:id="rId27"/>
    <p:sldId id="360" r:id="rId28"/>
    <p:sldId id="328" r:id="rId29"/>
    <p:sldId id="330" r:id="rId30"/>
    <p:sldId id="331" r:id="rId31"/>
    <p:sldId id="332" r:id="rId32"/>
    <p:sldId id="338" r:id="rId33"/>
    <p:sldId id="339" r:id="rId34"/>
    <p:sldId id="353" r:id="rId35"/>
    <p:sldId id="340" r:id="rId36"/>
    <p:sldId id="341" r:id="rId37"/>
    <p:sldId id="342" r:id="rId38"/>
    <p:sldId id="343" r:id="rId39"/>
    <p:sldId id="344" r:id="rId40"/>
    <p:sldId id="345" r:id="rId41"/>
    <p:sldId id="346" r:id="rId42"/>
    <p:sldId id="347" r:id="rId43"/>
    <p:sldId id="349" r:id="rId44"/>
    <p:sldId id="350" r:id="rId45"/>
    <p:sldId id="351" r:id="rId46"/>
    <p:sldId id="352" r:id="rId47"/>
    <p:sldId id="354" r:id="rId48"/>
    <p:sldId id="356" r:id="rId49"/>
    <p:sldId id="357" r:id="rId50"/>
    <p:sldId id="359" r:id="rId51"/>
    <p:sldId id="355" r:id="rId52"/>
    <p:sldId id="270" r:id="rId53"/>
    <p:sldId id="304" r:id="rId54"/>
    <p:sldId id="273" r:id="rId55"/>
    <p:sldId id="305" r:id="rId56"/>
    <p:sldId id="306" r:id="rId57"/>
    <p:sldId id="303" r:id="rId58"/>
    <p:sldId id="308" r:id="rId59"/>
    <p:sldId id="309" r:id="rId60"/>
    <p:sldId id="310" r:id="rId61"/>
    <p:sldId id="311" r:id="rId62"/>
    <p:sldId id="312" r:id="rId63"/>
    <p:sldId id="314" r:id="rId64"/>
    <p:sldId id="321" r:id="rId65"/>
    <p:sldId id="315" r:id="rId66"/>
    <p:sldId id="316" r:id="rId67"/>
    <p:sldId id="317" r:id="rId68"/>
    <p:sldId id="318" r:id="rId69"/>
    <p:sldId id="319" r:id="rId70"/>
    <p:sldId id="322" r:id="rId71"/>
    <p:sldId id="323" r:id="rId72"/>
    <p:sldId id="324" r:id="rId73"/>
    <p:sldId id="325" r:id="rId74"/>
    <p:sldId id="274" r:id="rId75"/>
    <p:sldId id="276" r:id="rId76"/>
    <p:sldId id="275" r:id="rId77"/>
    <p:sldId id="291" r:id="rId78"/>
    <p:sldId id="292" r:id="rId79"/>
    <p:sldId id="277" r:id="rId80"/>
    <p:sldId id="278" r:id="rId81"/>
    <p:sldId id="299" r:id="rId82"/>
    <p:sldId id="280" r:id="rId83"/>
    <p:sldId id="281" r:id="rId84"/>
    <p:sldId id="300" r:id="rId85"/>
    <p:sldId id="283" r:id="rId86"/>
    <p:sldId id="307" r:id="rId87"/>
    <p:sldId id="320" r:id="rId88"/>
    <p:sldId id="296" r:id="rId8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00"/>
    <a:srgbClr val="C00000"/>
    <a:srgbClr val="70AD47"/>
    <a:srgbClr val="008F00"/>
    <a:srgbClr val="FF0000"/>
    <a:srgbClr val="FFFFFF"/>
    <a:srgbClr val="000000"/>
    <a:srgbClr val="F57D2F"/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233"/>
    <p:restoredTop sz="96197"/>
  </p:normalViewPr>
  <p:slideViewPr>
    <p:cSldViewPr snapToGrid="0">
      <p:cViewPr varScale="1">
        <p:scale>
          <a:sx n="124" d="100"/>
          <a:sy n="124" d="100"/>
        </p:scale>
        <p:origin x="7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fld id="{A4EC3685-9B28-6A4A-924D-C1BC998BFBE9}" type="datetimeFigureOut">
              <a:rPr kumimoji="1" lang="zh-TW" altLang="en-US" smtClean="0"/>
              <a:pPr/>
              <a:t>2021/1/13</a:t>
            </a:fld>
            <a:endParaRPr kumimoji="1" lang="zh-TW" altLang="en-US" dirty="0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fld id="{8D77919A-BBCB-BC4C-BA96-997795B5D5BE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4163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4746B-1ADA-124F-82CA-9D407B3759CA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66908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36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15412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37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772393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38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75042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39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75299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40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255368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41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14935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42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21862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43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842847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44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0750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45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94184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28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69919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46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0279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47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66784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48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7863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49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62430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50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37768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51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95002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4746B-1ADA-124F-82CA-9D407B3759CA}" type="slidenum">
              <a:rPr kumimoji="1" lang="zh-TW" altLang="en-US" smtClean="0"/>
              <a:t>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96660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29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63923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30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5643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31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4362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32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4753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33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8288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34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9886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35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655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蛋糕, 尋找, 植物 的圖片&#10;&#10;&#10;&#10;自動產生的描述">
            <a:extLst>
              <a:ext uri="{FF2B5EF4-FFF2-40B4-BE49-F238E27FC236}">
                <a16:creationId xmlns:a16="http://schemas.microsoft.com/office/drawing/2014/main" id="{B7A87EF4-5EF7-F643-9A42-84A546F6DE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  <a:solidFill>
            <a:srgbClr val="000000">
              <a:alpha val="50196"/>
            </a:srgbClr>
          </a:solidFill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rgbClr val="000000">
              <a:alpha val="67059"/>
            </a:srgbClr>
          </a:solidFill>
        </p:spPr>
        <p:txBody>
          <a:bodyPr anchor="b"/>
          <a:lstStyle>
            <a:lvl1pPr algn="ctr">
              <a:defRPr sz="6000" b="1" i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solidFill>
            <a:srgbClr val="000000">
              <a:alpha val="47843"/>
            </a:srgbClr>
          </a:solidFill>
        </p:spPr>
        <p:txBody>
          <a:bodyPr/>
          <a:lstStyle>
            <a:lvl1pPr marL="0" indent="0" algn="ctr">
              <a:buNone/>
              <a:defRPr sz="2400" b="0" i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dirty="0"/>
              <a:t>按一下以編輯母片副標題樣式</a:t>
            </a:r>
          </a:p>
        </p:txBody>
      </p:sp>
      <p:pic>
        <p:nvPicPr>
          <p:cNvPr id="1026" name="Picture 2" descr="https://mirrors.creativecommons.org/presskit/buttons/88x31/png/by-nc-sa.png">
            <a:extLst>
              <a:ext uri="{FF2B5EF4-FFF2-40B4-BE49-F238E27FC236}">
                <a16:creationId xmlns:a16="http://schemas.microsoft.com/office/drawing/2014/main" id="{8961A33C-907E-6A49-99CC-DD648606B8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69941" y="5743181"/>
            <a:ext cx="2796117" cy="97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597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357722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75530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>
              <a:buFontTx/>
              <a:buBlip>
                <a:blip r:embed="rId2"/>
              </a:buBlip>
              <a:defRPr/>
            </a:lvl2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7FDB24F-1125-6E4C-8D80-7E52A5D4DEE8}"/>
              </a:ext>
            </a:extLst>
          </p:cNvPr>
          <p:cNvSpPr txBox="1"/>
          <p:nvPr userDrawn="1"/>
        </p:nvSpPr>
        <p:spPr>
          <a:xfrm>
            <a:off x="9110546" y="6356350"/>
            <a:ext cx="2243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D542A3-F8C0-B840-81BE-178D77014D2C}" type="slidenum">
              <a:rPr kumimoji="1" lang="zh-TW" altLang="en-US" b="0" i="0" smtClean="0">
                <a:solidFill>
                  <a:schemeClr val="bg2">
                    <a:lumMod val="25000"/>
                  </a:schemeClr>
                </a:solidFill>
                <a:ea typeface="Microsoft YaHei Light" panose="020B0502040204020203" pitchFamily="34" charset="-122"/>
              </a:rPr>
              <a:pPr algn="r"/>
              <a:t>‹#›</a:t>
            </a:fld>
            <a:endParaRPr kumimoji="1" lang="zh-TW" altLang="en-US" b="0" i="0" dirty="0">
              <a:solidFill>
                <a:schemeClr val="bg2">
                  <a:lumMod val="25000"/>
                </a:schemeClr>
              </a:solidFill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5448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室內, 蛋糕, 尋找, 植物 的圖片&#10;&#10;&#10;&#10;自動產生的描述">
            <a:extLst>
              <a:ext uri="{FF2B5EF4-FFF2-40B4-BE49-F238E27FC236}">
                <a16:creationId xmlns:a16="http://schemas.microsoft.com/office/drawing/2014/main" id="{E5C36B46-ACE0-B94D-893C-4C21C8CE2F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  <a:solidFill>
            <a:srgbClr val="000000">
              <a:alpha val="50196"/>
            </a:srgbClr>
          </a:solidFill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solidFill>
            <a:srgbClr val="000000">
              <a:alpha val="72941"/>
            </a:srgbClr>
          </a:solidFill>
        </p:spPr>
        <p:txBody>
          <a:bodyPr anchor="b"/>
          <a:lstStyle>
            <a:lvl1pPr>
              <a:defRPr sz="6000" b="1" i="0">
                <a:solidFill>
                  <a:schemeClr val="accent4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solidFill>
            <a:srgbClr val="000000">
              <a:alpha val="61176"/>
            </a:srgbClr>
          </a:solidFill>
        </p:spPr>
        <p:txBody>
          <a:bodyPr/>
          <a:lstStyle>
            <a:lvl1pPr marL="0" indent="0">
              <a:buNone/>
              <a:defRPr sz="24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441829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30849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566646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692024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1183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004459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587581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C02FDF4-5FA2-6549-831E-4596435BDC97}"/>
              </a:ext>
            </a:extLst>
          </p:cNvPr>
          <p:cNvSpPr txBox="1"/>
          <p:nvPr userDrawn="1"/>
        </p:nvSpPr>
        <p:spPr>
          <a:xfrm>
            <a:off x="3846576" y="6308079"/>
            <a:ext cx="4498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創作共用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姓名   標示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非商業性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相同方式分享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Microsoft YaHei Light" panose="020B0502040204020203" pitchFamily="34" charset="-122"/>
            </a:endParaRPr>
          </a:p>
          <a:p>
            <a:pPr algn="ctr"/>
            <a:r>
              <a:rPr kumimoji="1"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CC-BY-NC-SA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E801100-9E2E-EA4A-9A67-5343332D3EF0}"/>
              </a:ext>
            </a:extLst>
          </p:cNvPr>
          <p:cNvSpPr txBox="1"/>
          <p:nvPr userDrawn="1"/>
        </p:nvSpPr>
        <p:spPr>
          <a:xfrm>
            <a:off x="629963" y="6424410"/>
            <a:ext cx="2292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中正大學</a:t>
            </a:r>
            <a:r>
              <a:rPr kumimoji="1"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 </a:t>
            </a:r>
            <a:r>
              <a:rPr kumimoji="1"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– </a:t>
            </a:r>
            <a:r>
              <a:rPr kumimoji="1" lang="zh-CN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羅習五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0ED4327-E689-C34A-B8B5-61E7E87F62CB}"/>
              </a:ext>
            </a:extLst>
          </p:cNvPr>
          <p:cNvSpPr txBox="1"/>
          <p:nvPr userDrawn="1"/>
        </p:nvSpPr>
        <p:spPr>
          <a:xfrm>
            <a:off x="9110546" y="6356350"/>
            <a:ext cx="2243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D542A3-F8C0-B840-81BE-178D77014D2C}" type="slidenum">
              <a:rPr kumimoji="1" lang="zh-TW" altLang="en-US" b="0" i="0" smtClean="0">
                <a:solidFill>
                  <a:schemeClr val="bg2">
                    <a:lumMod val="25000"/>
                  </a:schemeClr>
                </a:solidFill>
                <a:ea typeface="Microsoft YaHei Light" panose="020B0502040204020203" pitchFamily="34" charset="-122"/>
              </a:rPr>
              <a:pPr algn="r"/>
              <a:t>‹#›</a:t>
            </a:fld>
            <a:endParaRPr kumimoji="1" lang="zh-TW" altLang="en-US" b="0" i="0" dirty="0">
              <a:solidFill>
                <a:schemeClr val="bg2">
                  <a:lumMod val="25000"/>
                </a:schemeClr>
              </a:solidFill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9746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3"/>
        </a:buBlip>
        <a:defRPr sz="2800" b="0" i="0" kern="1200">
          <a:solidFill>
            <a:schemeClr val="accent5">
              <a:lumMod val="50000"/>
            </a:schemeClr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4"/>
        </a:buBlip>
        <a:defRPr sz="2400" b="0" i="0" kern="1200">
          <a:solidFill>
            <a:schemeClr val="accent6">
              <a:lumMod val="50000"/>
            </a:schemeClr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5"/>
        </a:buBlip>
        <a:defRPr sz="2000" b="0" i="0" kern="1200">
          <a:solidFill>
            <a:srgbClr val="7030A0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6"/>
        </a:buBlip>
        <a:defRPr sz="1800" b="0" i="0" kern="1200">
          <a:solidFill>
            <a:schemeClr val="accent2">
              <a:lumMod val="50000"/>
            </a:schemeClr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8.png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tif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9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12.tiff"/><Relationship Id="rId9" Type="http://schemas.openxmlformats.org/officeDocument/2006/relationships/image" Target="../media/image16.tif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google.com/url?sa=i&amp;source=images&amp;cd=&amp;ved=2ahUKEwiW3IzOwqrbAhUB5bwKHU84B4gQjRx6BAgBEAU&amp;url=http://pngimages.net/app-png&amp;psig=AOvVaw03i9nTGPCFSEGNvrsPqz86&amp;ust=152766952280584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google.com/url?sa=i&amp;source=images&amp;cd=&amp;ved=2ahUKEwiW3IzOwqrbAhUB5bwKHU84B4gQjRx6BAgBEAU&amp;url=http://pngimages.net/app-png&amp;psig=AOvVaw03i9nTGPCFSEGNvrsPqz86&amp;ust=152766952280584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google.com/url?sa=i&amp;source=images&amp;cd=&amp;ved=2ahUKEwiW3IzOwqrbAhUB5bwKHU84B4gQjRx6BAgBEAU&amp;url=http://pngimages.net/app-png&amp;psig=AOvVaw03i9nTGPCFSEGNvrsPqz86&amp;ust=152766952280584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google.com/url?sa=i&amp;source=images&amp;cd=&amp;ved=2ahUKEwiW3IzOwqrbAhUB5bwKHU84B4gQjRx6BAgBEAU&amp;url=http://pngimages.net/app-png&amp;psig=AOvVaw03i9nTGPCFSEGNvrsPqz86&amp;ust=152766952280584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google.com/url?sa=i&amp;source=images&amp;cd=&amp;ved=2ahUKEwiW3IzOwqrbAhUB5bwKHU84B4gQjRx6BAgBEAU&amp;url=http://pngimages.net/app-png&amp;psig=AOvVaw03i9nTGPCFSEGNvrsPqz86&amp;ust=152766952280584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pipe &amp; </a:t>
            </a:r>
            <a:r>
              <a:rPr kumimoji="1" lang="en-US" altLang="zh-TW" dirty="0" err="1"/>
              <a:t>fifo</a:t>
            </a: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中正大學，作業系統實驗室</a:t>
            </a:r>
            <a:endParaRPr kumimoji="1" lang="en-US" altLang="zh-TW" dirty="0"/>
          </a:p>
          <a:p>
            <a:r>
              <a:rPr kumimoji="1" lang="zh-TW" altLang="en-US" dirty="0"/>
              <a:t>羅習五</a:t>
            </a:r>
            <a:r>
              <a:rPr kumimoji="1" lang="zh-Hant" altLang="en-US" dirty="0"/>
              <a:t> 陽春副教授</a:t>
            </a:r>
            <a:endParaRPr kumimoji="1" lang="en-US" altLang="zh-Hant" dirty="0"/>
          </a:p>
          <a:p>
            <a:r>
              <a:rPr kumimoji="1" lang="en-US" altLang="zh-TW"/>
              <a:t>shiwulo@gmail.com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7970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用</a:t>
            </a:r>
            <a:r>
              <a:rPr kumimoji="1" lang="en-US" altLang="zh-TW" dirty="0"/>
              <a:t>pipe</a:t>
            </a:r>
            <a:r>
              <a:rPr kumimoji="1" lang="zh-TW" altLang="en-US" dirty="0"/>
              <a:t>作為</a:t>
            </a:r>
            <a:br>
              <a:rPr kumimoji="1" lang="en-US" altLang="zh-TW" dirty="0"/>
            </a:br>
            <a:r>
              <a:rPr kumimoji="1" lang="zh-TW" altLang="en-US" dirty="0"/>
              <a:t>父行程與子行程的通訊</a:t>
            </a:r>
          </a:p>
        </p:txBody>
      </p:sp>
    </p:spTree>
    <p:extLst>
      <p:ext uri="{BB962C8B-B14F-4D97-AF65-F5344CB8AC3E}">
        <p14:creationId xmlns:p14="http://schemas.microsoft.com/office/powerpoint/2010/main" val="4271601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常見的寫法一，直接溝通（</a:t>
            </a:r>
            <a:r>
              <a:rPr kumimoji="1" lang="en-US" altLang="zh-TW" dirty="0"/>
              <a:t>pipe2.c</a:t>
            </a:r>
            <a:r>
              <a:rPr kumimoji="1" lang="zh-TW" altLang="en-US" dirty="0"/>
              <a:t>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5302250" cy="4351338"/>
          </a:xfrm>
        </p:spPr>
        <p:txBody>
          <a:bodyPr numCol="1"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643820"/>
                </a:solidFill>
                <a:latin typeface="Menlo-Regular" charset="0"/>
              </a:rPr>
              <a:t>#include 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&lt;</a:t>
            </a:r>
            <a:r>
              <a:rPr lang="en-US" altLang="zh-TW" dirty="0" err="1">
                <a:solidFill>
                  <a:srgbClr val="C41A16"/>
                </a:solidFill>
                <a:latin typeface="Menlo-Regular" charset="0"/>
              </a:rPr>
              <a:t>assert.h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&gt;</a:t>
            </a:r>
            <a:endParaRPr lang="en-US" altLang="zh-TW" dirty="0">
              <a:solidFill>
                <a:srgbClr val="643820"/>
              </a:solidFill>
              <a:latin typeface="Menlo-Regular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643820"/>
                </a:solidFill>
                <a:latin typeface="Menlo-Regular" charset="0"/>
              </a:rPr>
              <a:t>#include 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&lt;</a:t>
            </a:r>
            <a:r>
              <a:rPr lang="en-US" altLang="zh-TW" dirty="0" err="1">
                <a:solidFill>
                  <a:srgbClr val="C41A16"/>
                </a:solidFill>
                <a:latin typeface="Menlo-Regular" charset="0"/>
              </a:rPr>
              <a:t>unistd.h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&gt;</a:t>
            </a:r>
            <a:endParaRPr lang="en-US" altLang="zh-TW" dirty="0">
              <a:solidFill>
                <a:srgbClr val="643820"/>
              </a:solidFill>
              <a:latin typeface="Menlo-Regular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643820"/>
                </a:solidFill>
                <a:latin typeface="Menlo-Regular" charset="0"/>
              </a:rPr>
              <a:t>#include 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&lt;</a:t>
            </a:r>
            <a:r>
              <a:rPr lang="en-US" altLang="zh-TW" dirty="0" err="1">
                <a:solidFill>
                  <a:srgbClr val="C41A16"/>
                </a:solidFill>
                <a:latin typeface="Menlo-Regular" charset="0"/>
              </a:rPr>
              <a:t>stdio.h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&gt;</a:t>
            </a:r>
            <a:endParaRPr lang="en-US" altLang="zh-TW" dirty="0">
              <a:solidFill>
                <a:srgbClr val="643820"/>
              </a:solidFill>
              <a:latin typeface="Menlo-Regular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dirty="0">
              <a:solidFill>
                <a:srgbClr val="000000"/>
              </a:solidFill>
              <a:latin typeface="Menlo-Regular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main(</a:t>
            </a:r>
            <a:r>
              <a:rPr lang="en-US" altLang="zh-TW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argc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TW" dirty="0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**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argv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de-DE" altLang="zh-TW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de-DE" altLang="zh-TW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de-DE" altLang="zh-TW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TW" dirty="0" err="1">
                <a:solidFill>
                  <a:srgbClr val="000000"/>
                </a:solidFill>
                <a:latin typeface="Menlo-Regular" charset="0"/>
              </a:rPr>
              <a:t>pipefd</a:t>
            </a:r>
            <a:r>
              <a:rPr lang="de-DE" altLang="zh-TW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de-DE" altLang="zh-TW" dirty="0">
                <a:solidFill>
                  <a:srgbClr val="1C00CF"/>
                </a:solidFill>
                <a:latin typeface="Menlo-Regular" charset="0"/>
              </a:rPr>
              <a:t>2</a:t>
            </a:r>
            <a:r>
              <a:rPr lang="de-DE" altLang="zh-TW" dirty="0">
                <a:solidFill>
                  <a:srgbClr val="000000"/>
                </a:solidFill>
                <a:latin typeface="Menlo-Regular" charset="0"/>
              </a:rPr>
              <a:t>];</a:t>
            </a:r>
          </a:p>
          <a:p>
            <a:pPr marL="514350" indent="-514350">
              <a:buFont typeface="+mj-lt"/>
              <a:buAutoNum type="arabicPeriod"/>
            </a:pPr>
            <a:r>
              <a:rPr lang="pl-PL" altLang="zh-TW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pl-PL" altLang="zh-TW" dirty="0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pl-PL" altLang="zh-TW" dirty="0">
                <a:solidFill>
                  <a:srgbClr val="000000"/>
                </a:solidFill>
                <a:latin typeface="Menlo-Regular" charset="0"/>
              </a:rPr>
              <a:t> *</a:t>
            </a:r>
            <a:r>
              <a:rPr lang="pl-PL" altLang="zh-TW" dirty="0" err="1">
                <a:solidFill>
                  <a:srgbClr val="000000"/>
                </a:solidFill>
                <a:latin typeface="Menlo-Regular" charset="0"/>
              </a:rPr>
              <a:t>str</a:t>
            </a:r>
            <a:r>
              <a:rPr lang="pl-PL" altLang="zh-TW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pl-PL" altLang="zh-TW" dirty="0">
                <a:solidFill>
                  <a:srgbClr val="C41A16"/>
                </a:solidFill>
                <a:latin typeface="Menlo-Regular" charset="0"/>
              </a:rPr>
              <a:t>"hello\n"</a:t>
            </a:r>
            <a:r>
              <a:rPr lang="pl-PL" altLang="zh-TW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ro-RO" altLang="zh-TW" dirty="0" err="1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 buf[</a:t>
            </a:r>
            <a:r>
              <a:rPr lang="ro-RO" altLang="zh-TW" dirty="0">
                <a:solidFill>
                  <a:srgbClr val="1C00CF"/>
                </a:solidFill>
                <a:latin typeface="Menlo-Regular" charset="0"/>
              </a:rPr>
              <a:t>200</a:t>
            </a: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];</a:t>
            </a:r>
          </a:p>
          <a:p>
            <a:pPr marL="514350" indent="-514350">
              <a:buFont typeface="+mj-lt"/>
              <a:buAutoNum type="arabicPeriod"/>
            </a:pPr>
            <a:r>
              <a:rPr lang="de-DE" altLang="zh-TW" dirty="0">
                <a:solidFill>
                  <a:srgbClr val="000000"/>
                </a:solidFill>
                <a:latin typeface="Menlo-Regular" charset="0"/>
              </a:rPr>
              <a:t>    </a:t>
            </a:r>
          </a:p>
          <a:p>
            <a:pPr marL="514350" indent="-514350">
              <a:buFont typeface="+mj-lt"/>
              <a:buAutoNum type="arabicPeriod"/>
            </a:pP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ro-RO" altLang="zh-TW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 ret;</a:t>
            </a:r>
          </a:p>
          <a:p>
            <a:pPr marL="514350" indent="-514350">
              <a:buFont typeface="+mj-lt"/>
              <a:buAutoNum type="arabicPeriod"/>
            </a:pPr>
            <a:r>
              <a:rPr lang="ro-RO" altLang="zh-TW" b="1" dirty="0">
                <a:solidFill>
                  <a:srgbClr val="000000"/>
                </a:solidFill>
                <a:latin typeface="Menlo-Regular" charset="0"/>
              </a:rPr>
              <a:t>    pipe(</a:t>
            </a:r>
            <a:r>
              <a:rPr lang="ro-RO" altLang="zh-TW" b="1" dirty="0" err="1">
                <a:solidFill>
                  <a:srgbClr val="000000"/>
                </a:solidFill>
                <a:latin typeface="Menlo-Regular" charset="0"/>
              </a:rPr>
              <a:t>pipefd</a:t>
            </a:r>
            <a:r>
              <a:rPr lang="ro-RO" altLang="zh-TW" b="1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da-DK" altLang="zh-TW" dirty="0">
                <a:solidFill>
                  <a:srgbClr val="000000"/>
                </a:solidFill>
                <a:latin typeface="Menlo-Regular" charset="0"/>
              </a:rPr>
              <a:t>    ret = fork();</a:t>
            </a:r>
          </a:p>
          <a:p>
            <a:pPr marL="514350" indent="-514350">
              <a:buFont typeface="+mj-lt"/>
              <a:buAutoNum type="arabicPeriod"/>
            </a:pPr>
            <a:r>
              <a:rPr lang="it-IT" altLang="zh-TW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it-IT" altLang="zh-TW" dirty="0" err="1">
                <a:solidFill>
                  <a:srgbClr val="000000"/>
                </a:solidFill>
                <a:latin typeface="Menlo-Regular" charset="0"/>
              </a:rPr>
              <a:t>assert</a:t>
            </a:r>
            <a:r>
              <a:rPr lang="it-IT" altLang="zh-TW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it-IT" altLang="zh-TW" dirty="0" err="1">
                <a:solidFill>
                  <a:srgbClr val="000000"/>
                </a:solidFill>
                <a:latin typeface="Menlo-Regular" charset="0"/>
              </a:rPr>
              <a:t>ret</a:t>
            </a:r>
            <a:r>
              <a:rPr lang="it-IT" altLang="zh-TW" dirty="0">
                <a:solidFill>
                  <a:srgbClr val="000000"/>
                </a:solidFill>
                <a:latin typeface="Menlo-Regular" charset="0"/>
              </a:rPr>
              <a:t>&gt;=</a:t>
            </a:r>
            <a:r>
              <a:rPr lang="it-IT" altLang="zh-TW" dirty="0">
                <a:solidFill>
                  <a:srgbClr val="1C00CF"/>
                </a:solidFill>
                <a:latin typeface="Menlo-Regular" charset="0"/>
              </a:rPr>
              <a:t>0</a:t>
            </a:r>
            <a:r>
              <a:rPr lang="it-IT" altLang="zh-TW" dirty="0">
                <a:solidFill>
                  <a:srgbClr val="000000"/>
                </a:solidFill>
                <a:latin typeface="Menlo-Regular" charset="0"/>
              </a:rPr>
              <a:t>);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F8895EB-D0B4-7441-A073-B3BBFDDF6870}"/>
              </a:ext>
            </a:extLst>
          </p:cNvPr>
          <p:cNvSpPr/>
          <p:nvPr/>
        </p:nvSpPr>
        <p:spPr>
          <a:xfrm>
            <a:off x="6191250" y="1690688"/>
            <a:ext cx="577215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13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dirty="0">
                <a:solidFill>
                  <a:srgbClr val="AA0D91"/>
                </a:solidFill>
                <a:latin typeface="Menlo-Regular" charset="0"/>
              </a:rPr>
              <a:t>if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(ret==</a:t>
            </a:r>
            <a:r>
              <a:rPr lang="en-US" altLang="zh-TW" dirty="0">
                <a:solidFill>
                  <a:srgbClr val="1C00CF"/>
                </a:solidFill>
                <a:latin typeface="Menlo-Regular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) {</a:t>
            </a:r>
          </a:p>
          <a:p>
            <a:pPr marL="514350" indent="-514350">
              <a:buFont typeface="+mj-lt"/>
              <a:buAutoNum type="arabicPeriod" startAt="13"/>
            </a:pPr>
            <a:r>
              <a:rPr lang="en-US" altLang="zh-TW" b="1" dirty="0">
                <a:solidFill>
                  <a:srgbClr val="000000"/>
                </a:solidFill>
                <a:latin typeface="Menlo-Regular" charset="0"/>
              </a:rPr>
              <a:t>        close(</a:t>
            </a:r>
            <a:r>
              <a:rPr lang="en-US" altLang="zh-TW" b="1" dirty="0" err="1">
                <a:solidFill>
                  <a:srgbClr val="000000"/>
                </a:solidFill>
                <a:latin typeface="Menlo-Regular" charset="0"/>
              </a:rPr>
              <a:t>pipefd</a:t>
            </a:r>
            <a:r>
              <a:rPr lang="en-US" altLang="zh-TW" b="1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en-US" altLang="zh-TW" b="1" dirty="0">
                <a:solidFill>
                  <a:srgbClr val="1C00CF"/>
                </a:solidFill>
                <a:latin typeface="Menlo-Regular" charset="0"/>
              </a:rPr>
              <a:t>0</a:t>
            </a:r>
            <a:r>
              <a:rPr lang="en-US" altLang="zh-TW" b="1" dirty="0">
                <a:solidFill>
                  <a:srgbClr val="000000"/>
                </a:solidFill>
                <a:latin typeface="Menlo-Regular" charset="0"/>
              </a:rPr>
              <a:t>]);	</a:t>
            </a:r>
          </a:p>
          <a:p>
            <a:pPr marL="514350" indent="-514350">
              <a:buFont typeface="+mj-lt"/>
              <a:buAutoNum type="arabicPeriod" startAt="13"/>
            </a:pPr>
            <a:r>
              <a:rPr lang="en-US" altLang="zh-TW" b="1" dirty="0">
                <a:solidFill>
                  <a:srgbClr val="000000"/>
                </a:solidFill>
                <a:latin typeface="Menlo-Regular" charset="0"/>
              </a:rPr>
              <a:t>        write(</a:t>
            </a:r>
            <a:r>
              <a:rPr lang="en-US" altLang="zh-TW" b="1" dirty="0" err="1">
                <a:solidFill>
                  <a:srgbClr val="000000"/>
                </a:solidFill>
                <a:latin typeface="Menlo-Regular" charset="0"/>
              </a:rPr>
              <a:t>pipefd</a:t>
            </a:r>
            <a:r>
              <a:rPr lang="en-US" altLang="zh-TW" b="1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en-US" altLang="zh-TW" b="1" dirty="0">
                <a:solidFill>
                  <a:srgbClr val="1C00CF"/>
                </a:solidFill>
                <a:latin typeface="Menlo-Regular" charset="0"/>
              </a:rPr>
              <a:t>1</a:t>
            </a:r>
            <a:r>
              <a:rPr lang="en-US" altLang="zh-TW" b="1" dirty="0">
                <a:solidFill>
                  <a:srgbClr val="000000"/>
                </a:solidFill>
                <a:latin typeface="Menlo-Regular" charset="0"/>
              </a:rPr>
              <a:t>], </a:t>
            </a:r>
            <a:r>
              <a:rPr lang="en-US" altLang="zh-TW" b="1" dirty="0" err="1">
                <a:solidFill>
                  <a:srgbClr val="000000"/>
                </a:solidFill>
                <a:latin typeface="Menlo-Regular" charset="0"/>
              </a:rPr>
              <a:t>str</a:t>
            </a:r>
            <a:r>
              <a:rPr lang="en-US" altLang="zh-TW" b="1" dirty="0">
                <a:solidFill>
                  <a:srgbClr val="000000"/>
                </a:solidFill>
                <a:latin typeface="Menlo-Regular" charset="0"/>
              </a:rPr>
              <a:t>,</a:t>
            </a:r>
          </a:p>
          <a:p>
            <a:pPr marL="514350" indent="-514350">
              <a:buFont typeface="+mj-lt"/>
              <a:buAutoNum type="arabicPeriod" startAt="13"/>
            </a:pPr>
            <a:r>
              <a:rPr lang="en-US" altLang="zh-TW" b="1" dirty="0">
                <a:solidFill>
                  <a:srgbClr val="000000"/>
                </a:solidFill>
                <a:latin typeface="Menlo-Regular" charset="0"/>
              </a:rPr>
              <a:t>           </a:t>
            </a:r>
            <a:r>
              <a:rPr lang="en-US" altLang="zh-TW" b="1" dirty="0" err="1">
                <a:solidFill>
                  <a:srgbClr val="AA0D91"/>
                </a:solidFill>
                <a:latin typeface="Menlo-Regular" charset="0"/>
              </a:rPr>
              <a:t>strlen</a:t>
            </a:r>
            <a:r>
              <a:rPr lang="en-US" altLang="zh-TW" b="1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TW" b="1" dirty="0" err="1">
                <a:solidFill>
                  <a:srgbClr val="000000"/>
                </a:solidFill>
                <a:latin typeface="Menlo-Regular" charset="0"/>
              </a:rPr>
              <a:t>str</a:t>
            </a:r>
            <a:r>
              <a:rPr lang="en-US" altLang="zh-TW" b="1" dirty="0">
                <a:solidFill>
                  <a:srgbClr val="000000"/>
                </a:solidFill>
                <a:latin typeface="Menlo-Regular" charset="0"/>
              </a:rPr>
              <a:t>)+1);</a:t>
            </a:r>
          </a:p>
          <a:p>
            <a:pPr marL="514350" indent="-514350">
              <a:buFont typeface="+mj-lt"/>
              <a:buAutoNum type="arabicPeriod" startAt="13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   } </a:t>
            </a:r>
            <a:r>
              <a:rPr lang="en-US" altLang="zh-TW" dirty="0">
                <a:solidFill>
                  <a:srgbClr val="AA0D91"/>
                </a:solidFill>
                <a:latin typeface="Menlo-Regular" charset="0"/>
              </a:rPr>
              <a:t>else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pPr marL="514350" indent="-514350">
              <a:buFont typeface="+mj-lt"/>
              <a:buAutoNum type="arabicPeriod" startAt="13"/>
            </a:pPr>
            <a:r>
              <a:rPr lang="en-US" altLang="zh-TW" b="1" dirty="0">
                <a:solidFill>
                  <a:srgbClr val="000000"/>
                </a:solidFill>
                <a:latin typeface="Menlo-Regular" charset="0"/>
              </a:rPr>
              <a:t>        close(</a:t>
            </a:r>
            <a:r>
              <a:rPr lang="en-US" altLang="zh-TW" b="1" dirty="0" err="1">
                <a:solidFill>
                  <a:srgbClr val="000000"/>
                </a:solidFill>
                <a:latin typeface="Menlo-Regular" charset="0"/>
              </a:rPr>
              <a:t>pipefd</a:t>
            </a:r>
            <a:r>
              <a:rPr lang="en-US" altLang="zh-TW" b="1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en-US" altLang="zh-TW" b="1" dirty="0">
                <a:solidFill>
                  <a:srgbClr val="1C00CF"/>
                </a:solidFill>
                <a:latin typeface="Menlo-Regular" charset="0"/>
              </a:rPr>
              <a:t>1</a:t>
            </a:r>
            <a:r>
              <a:rPr lang="en-US" altLang="zh-TW" b="1" dirty="0">
                <a:solidFill>
                  <a:srgbClr val="000000"/>
                </a:solidFill>
                <a:latin typeface="Menlo-Regular" charset="0"/>
              </a:rPr>
              <a:t>]);</a:t>
            </a:r>
          </a:p>
          <a:p>
            <a:pPr marL="514350" indent="-514350">
              <a:buFont typeface="+mj-lt"/>
              <a:buAutoNum type="arabicPeriod" startAt="13"/>
            </a:pPr>
            <a:r>
              <a:rPr lang="de-DE" altLang="zh-TW" b="1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TW" b="1" dirty="0" err="1">
                <a:solidFill>
                  <a:srgbClr val="000000"/>
                </a:solidFill>
                <a:latin typeface="Menlo-Regular" charset="0"/>
              </a:rPr>
              <a:t>read</a:t>
            </a:r>
            <a:r>
              <a:rPr lang="de-DE" altLang="zh-TW" b="1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TW" b="1" dirty="0" err="1">
                <a:solidFill>
                  <a:srgbClr val="000000"/>
                </a:solidFill>
                <a:latin typeface="Menlo-Regular" charset="0"/>
              </a:rPr>
              <a:t>pipefd</a:t>
            </a:r>
            <a:r>
              <a:rPr lang="de-DE" altLang="zh-TW" b="1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de-DE" altLang="zh-TW" b="1" dirty="0">
                <a:solidFill>
                  <a:srgbClr val="1C00CF"/>
                </a:solidFill>
                <a:latin typeface="Menlo-Regular" charset="0"/>
              </a:rPr>
              <a:t>0</a:t>
            </a:r>
            <a:r>
              <a:rPr lang="de-DE" altLang="zh-TW" b="1" dirty="0">
                <a:solidFill>
                  <a:srgbClr val="000000"/>
                </a:solidFill>
                <a:latin typeface="Menlo-Regular" charset="0"/>
              </a:rPr>
              <a:t>], </a:t>
            </a:r>
            <a:r>
              <a:rPr lang="de-DE" altLang="zh-TW" b="1" dirty="0" err="1">
                <a:solidFill>
                  <a:srgbClr val="000000"/>
                </a:solidFill>
                <a:latin typeface="Menlo-Regular" charset="0"/>
              </a:rPr>
              <a:t>buf</a:t>
            </a:r>
            <a:r>
              <a:rPr lang="de-DE" altLang="zh-TW" b="1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TW" b="1" dirty="0">
                <a:solidFill>
                  <a:srgbClr val="1C00CF"/>
                </a:solidFill>
                <a:latin typeface="Menlo-Regular" charset="0"/>
              </a:rPr>
              <a:t>200</a:t>
            </a:r>
            <a:r>
              <a:rPr lang="de-DE" altLang="zh-TW" b="1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514350" indent="-514350">
              <a:buFont typeface="+mj-lt"/>
              <a:buAutoNum type="arabicPeriod" startAt="13"/>
            </a:pP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ro-RO" altLang="zh-TW" dirty="0" err="1">
                <a:solidFill>
                  <a:srgbClr val="000000"/>
                </a:solidFill>
                <a:latin typeface="Menlo-Regular" charset="0"/>
              </a:rPr>
              <a:t>printf</a:t>
            </a: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ro-RO" altLang="zh-TW" dirty="0">
                <a:solidFill>
                  <a:srgbClr val="C41A16"/>
                </a:solidFill>
                <a:latin typeface="Menlo-Regular" charset="0"/>
              </a:rPr>
              <a:t>”</a:t>
            </a:r>
            <a:r>
              <a:rPr lang="ro-RO" altLang="zh-TW" dirty="0" err="1">
                <a:solidFill>
                  <a:srgbClr val="C41A16"/>
                </a:solidFill>
                <a:latin typeface="Menlo-Regular" charset="0"/>
              </a:rPr>
              <a:t>childL</a:t>
            </a:r>
            <a:r>
              <a:rPr lang="ro-RO" altLang="zh-TW" dirty="0">
                <a:solidFill>
                  <a:srgbClr val="C41A16"/>
                </a:solidFill>
                <a:latin typeface="Menlo-Regular" charset="0"/>
              </a:rPr>
              <a:t>: %s"</a:t>
            </a: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, buf);</a:t>
            </a:r>
          </a:p>
          <a:p>
            <a:pPr marL="514350" indent="-514350">
              <a:buFont typeface="+mj-lt"/>
              <a:buAutoNum type="arabicPeriod" startAt="13"/>
            </a:pPr>
            <a:r>
              <a:rPr lang="de-DE" altLang="zh-TW" dirty="0">
                <a:solidFill>
                  <a:srgbClr val="000000"/>
                </a:solidFill>
                <a:latin typeface="Menlo-Regular" charset="0"/>
              </a:rPr>
              <a:t>    }</a:t>
            </a:r>
          </a:p>
          <a:p>
            <a:pPr marL="514350" indent="-514350">
              <a:buFont typeface="+mj-lt"/>
              <a:buAutoNum type="arabicPeriod" startAt="13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altLang="zh-TW" dirty="0">
                <a:solidFill>
                  <a:srgbClr val="AA0D91"/>
                </a:solidFill>
                <a:latin typeface="Menlo-Regular" charset="0"/>
              </a:rPr>
              <a:t>return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dirty="0">
                <a:solidFill>
                  <a:srgbClr val="1C00CF"/>
                </a:solidFill>
                <a:latin typeface="Menlo-Regular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pPr marL="514350" indent="-514350">
              <a:buFont typeface="+mj-lt"/>
              <a:buAutoNum type="arabicPeriod" startAt="13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}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7913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執行結果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 err="1"/>
              <a:t>shiwulo@vm</a:t>
            </a:r>
            <a:r>
              <a:rPr kumimoji="1" lang="en-US" altLang="zh-TW" dirty="0"/>
              <a:t>:~/</a:t>
            </a:r>
            <a:r>
              <a:rPr kumimoji="1" lang="en-US" altLang="zh-TW" dirty="0" err="1"/>
              <a:t>sp</a:t>
            </a:r>
            <a:r>
              <a:rPr kumimoji="1" lang="en-US" altLang="zh-TW" dirty="0"/>
              <a:t>/ch11$ ./pipe2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/>
              <a:t>child: hello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5997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程式說明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kumimoji="1" lang="en-US" altLang="zh-TW" dirty="0"/>
              <a:t>fork</a:t>
            </a:r>
            <a:r>
              <a:rPr kumimoji="1" lang="zh-TW" altLang="en-US" dirty="0"/>
              <a:t>產生父行程與子行程</a:t>
            </a:r>
            <a:endParaRPr kumimoji="1" lang="en-US" altLang="zh-TW" dirty="0"/>
          </a:p>
          <a:p>
            <a:pPr lvl="1">
              <a:lnSpc>
                <a:spcPct val="150000"/>
              </a:lnSpc>
            </a:pPr>
            <a:r>
              <a:rPr kumimoji="1" lang="zh-TW" altLang="en-US" dirty="0"/>
              <a:t>子行程對</a:t>
            </a:r>
            <a:r>
              <a:rPr kumimoji="1" lang="en-US" altLang="zh-TW" dirty="0"/>
              <a:t>pipe</a:t>
            </a:r>
            <a:r>
              <a:rPr kumimoji="1" lang="zh-TW" altLang="en-US" dirty="0"/>
              <a:t>寫入</a:t>
            </a:r>
            <a:endParaRPr kumimoji="1" lang="en-US" altLang="zh-TW" dirty="0"/>
          </a:p>
          <a:p>
            <a:pPr lvl="1">
              <a:lnSpc>
                <a:spcPct val="150000"/>
              </a:lnSpc>
            </a:pPr>
            <a:r>
              <a:rPr kumimoji="1" lang="zh-TW" altLang="en-US" dirty="0"/>
              <a:t>父行程對</a:t>
            </a:r>
            <a:r>
              <a:rPr kumimoji="1" lang="en-US" altLang="zh-TW" dirty="0"/>
              <a:t>pipe</a:t>
            </a:r>
            <a:r>
              <a:rPr kumimoji="1" lang="zh-TW" altLang="en-US" dirty="0"/>
              <a:t>讀取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因此構成行程間（父與子行程）間的通訊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65012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示意圖</a:t>
            </a:r>
          </a:p>
        </p:txBody>
      </p:sp>
      <p:sp>
        <p:nvSpPr>
          <p:cNvPr id="6" name="矩形 5"/>
          <p:cNvSpPr/>
          <p:nvPr/>
        </p:nvSpPr>
        <p:spPr>
          <a:xfrm>
            <a:off x="1979271" y="3220658"/>
            <a:ext cx="1331088" cy="1331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子行程</a:t>
            </a:r>
            <a:endParaRPr kumimoji="1" lang="en-US" altLang="zh-TW" dirty="0"/>
          </a:p>
          <a:p>
            <a:pPr algn="ctr"/>
            <a:r>
              <a:rPr kumimoji="1" lang="zh-TW" altLang="en-US" dirty="0"/>
              <a:t>（</a:t>
            </a:r>
            <a:r>
              <a:rPr kumimoji="1" lang="en-US" altLang="zh-TW" dirty="0"/>
              <a:t>fd1</a:t>
            </a:r>
            <a:r>
              <a:rPr kumimoji="1" lang="zh-TW" altLang="en-US" dirty="0"/>
              <a:t>）</a:t>
            </a:r>
          </a:p>
        </p:txBody>
      </p:sp>
      <p:sp>
        <p:nvSpPr>
          <p:cNvPr id="7" name="矩形 6"/>
          <p:cNvSpPr/>
          <p:nvPr/>
        </p:nvSpPr>
        <p:spPr>
          <a:xfrm>
            <a:off x="7917085" y="3220658"/>
            <a:ext cx="1331088" cy="1331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父行程</a:t>
            </a:r>
            <a:endParaRPr kumimoji="1" lang="en-US" altLang="zh-TW" dirty="0"/>
          </a:p>
          <a:p>
            <a:pPr algn="ctr"/>
            <a:r>
              <a:rPr kumimoji="1" lang="en-US" altLang="zh-TW" dirty="0"/>
              <a:t>(fd0)</a:t>
            </a:r>
            <a:endParaRPr kumimoji="1" lang="zh-TW" altLang="en-US" dirty="0"/>
          </a:p>
        </p:txBody>
      </p:sp>
      <p:cxnSp>
        <p:nvCxnSpPr>
          <p:cNvPr id="9" name="直線箭頭接點 8"/>
          <p:cNvCxnSpPr>
            <a:cxnSpLocks/>
            <a:stCxn id="6" idx="3"/>
          </p:cNvCxnSpPr>
          <p:nvPr/>
        </p:nvCxnSpPr>
        <p:spPr>
          <a:xfrm>
            <a:off x="3310359" y="3886202"/>
            <a:ext cx="1140107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/>
          <p:cNvCxnSpPr>
            <a:cxnSpLocks/>
            <a:endCxn id="7" idx="1"/>
          </p:cNvCxnSpPr>
          <p:nvPr/>
        </p:nvCxnSpPr>
        <p:spPr>
          <a:xfrm>
            <a:off x="6636634" y="3886202"/>
            <a:ext cx="1280451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「pipe png」的圖片搜尋結果">
            <a:extLst>
              <a:ext uri="{FF2B5EF4-FFF2-40B4-BE49-F238E27FC236}">
                <a16:creationId xmlns:a16="http://schemas.microsoft.com/office/drawing/2014/main" id="{26A7C942-03A9-564C-A2A2-3B69BE7C8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412" y="3220658"/>
            <a:ext cx="359664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794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常見的寫法二，改成標準輸出入（</a:t>
            </a:r>
            <a:r>
              <a:rPr kumimoji="1" lang="en-US" altLang="zh-TW" dirty="0"/>
              <a:t>pipe3.c</a:t>
            </a:r>
            <a:r>
              <a:rPr kumimoji="1" lang="zh-TW" altLang="en-US" dirty="0"/>
              <a:t>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643820"/>
                </a:solidFill>
                <a:latin typeface="Menlo-Regular" charset="0"/>
              </a:rPr>
              <a:t>#include 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&lt;</a:t>
            </a:r>
            <a:r>
              <a:rPr lang="en-US" altLang="zh-TW" dirty="0" err="1">
                <a:solidFill>
                  <a:srgbClr val="C41A16"/>
                </a:solidFill>
                <a:latin typeface="Menlo-Regular" charset="0"/>
              </a:rPr>
              <a:t>assert.h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&gt;</a:t>
            </a:r>
            <a:endParaRPr lang="en-US" altLang="zh-TW" dirty="0">
              <a:solidFill>
                <a:srgbClr val="643820"/>
              </a:solidFill>
              <a:latin typeface="Menlo-Regular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643820"/>
                </a:solidFill>
                <a:latin typeface="Menlo-Regular" charset="0"/>
              </a:rPr>
              <a:t>#include 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&lt;</a:t>
            </a:r>
            <a:r>
              <a:rPr lang="en-US" altLang="zh-TW" dirty="0" err="1">
                <a:solidFill>
                  <a:srgbClr val="C41A16"/>
                </a:solidFill>
                <a:latin typeface="Menlo-Regular" charset="0"/>
              </a:rPr>
              <a:t>unistd.h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&gt;</a:t>
            </a:r>
            <a:endParaRPr lang="en-US" altLang="zh-TW" dirty="0">
              <a:solidFill>
                <a:srgbClr val="643820"/>
              </a:solidFill>
              <a:latin typeface="Menlo-Regular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643820"/>
                </a:solidFill>
                <a:latin typeface="Menlo-Regular" charset="0"/>
              </a:rPr>
              <a:t>#include 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&lt;</a:t>
            </a:r>
            <a:r>
              <a:rPr lang="en-US" altLang="zh-TW" dirty="0" err="1">
                <a:solidFill>
                  <a:srgbClr val="C41A16"/>
                </a:solidFill>
                <a:latin typeface="Menlo-Regular" charset="0"/>
              </a:rPr>
              <a:t>stdio.h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&gt;</a:t>
            </a:r>
            <a:endParaRPr lang="en-US" altLang="zh-TW" dirty="0">
              <a:solidFill>
                <a:srgbClr val="643820"/>
              </a:solidFill>
              <a:latin typeface="Menlo-Regular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dirty="0">
              <a:solidFill>
                <a:srgbClr val="000000"/>
              </a:solidFill>
              <a:latin typeface="Menlo-Regular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main(</a:t>
            </a:r>
            <a:r>
              <a:rPr lang="en-US" altLang="zh-TW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argc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TW" dirty="0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**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argv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de-DE" altLang="zh-TW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de-DE" altLang="zh-TW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de-DE" altLang="zh-TW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TW" dirty="0" err="1">
                <a:solidFill>
                  <a:srgbClr val="000000"/>
                </a:solidFill>
                <a:latin typeface="Menlo-Regular" charset="0"/>
              </a:rPr>
              <a:t>pipefd</a:t>
            </a:r>
            <a:r>
              <a:rPr lang="de-DE" altLang="zh-TW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de-DE" altLang="zh-TW" dirty="0">
                <a:solidFill>
                  <a:srgbClr val="1C00CF"/>
                </a:solidFill>
                <a:latin typeface="Menlo-Regular" charset="0"/>
              </a:rPr>
              <a:t>2</a:t>
            </a:r>
            <a:r>
              <a:rPr lang="de-DE" altLang="zh-TW" dirty="0">
                <a:solidFill>
                  <a:srgbClr val="000000"/>
                </a:solidFill>
                <a:latin typeface="Menlo-Regular" charset="0"/>
              </a:rPr>
              <a:t>];</a:t>
            </a:r>
          </a:p>
          <a:p>
            <a:pPr marL="514350" indent="-514350">
              <a:buFont typeface="+mj-lt"/>
              <a:buAutoNum type="arabicPeriod"/>
            </a:pP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ro-RO" altLang="zh-TW" dirty="0" err="1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 buf[</a:t>
            </a:r>
            <a:r>
              <a:rPr lang="ro-RO" altLang="zh-TW" dirty="0">
                <a:solidFill>
                  <a:srgbClr val="1C00CF"/>
                </a:solidFill>
                <a:latin typeface="Menlo-Regular" charset="0"/>
              </a:rPr>
              <a:t>200</a:t>
            </a: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];</a:t>
            </a:r>
          </a:p>
          <a:p>
            <a:pPr marL="514350" indent="-514350">
              <a:buFont typeface="+mj-lt"/>
              <a:buAutoNum type="arabicPeriod"/>
            </a:pPr>
            <a:r>
              <a:rPr lang="de-DE" altLang="zh-TW" dirty="0">
                <a:solidFill>
                  <a:srgbClr val="000000"/>
                </a:solidFill>
                <a:latin typeface="Menlo-Regular" charset="0"/>
              </a:rPr>
              <a:t>    </a:t>
            </a:r>
          </a:p>
          <a:p>
            <a:pPr marL="514350" indent="-514350">
              <a:buFont typeface="+mj-lt"/>
              <a:buAutoNum type="arabicPeriod"/>
            </a:pP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ro-RO" altLang="zh-TW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 ret;</a:t>
            </a:r>
          </a:p>
          <a:p>
            <a:pPr marL="514350" indent="-514350">
              <a:buFont typeface="+mj-lt"/>
              <a:buAutoNum type="arabicPeriod"/>
            </a:pPr>
            <a:r>
              <a:rPr lang="ro-RO" altLang="zh-TW" b="1" dirty="0">
                <a:solidFill>
                  <a:srgbClr val="000000"/>
                </a:solidFill>
                <a:latin typeface="Menlo-Regular" charset="0"/>
              </a:rPr>
              <a:t>    pipe(</a:t>
            </a:r>
            <a:r>
              <a:rPr lang="ro-RO" altLang="zh-TW" b="1" dirty="0" err="1">
                <a:solidFill>
                  <a:srgbClr val="000000"/>
                </a:solidFill>
                <a:latin typeface="Menlo-Regular" charset="0"/>
              </a:rPr>
              <a:t>pipefd</a:t>
            </a:r>
            <a:r>
              <a:rPr lang="ro-RO" altLang="zh-TW" b="1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da-DK" altLang="zh-TW" dirty="0">
                <a:solidFill>
                  <a:srgbClr val="000000"/>
                </a:solidFill>
                <a:latin typeface="Menlo-Regular" charset="0"/>
              </a:rPr>
              <a:t>    ret = fork();</a:t>
            </a:r>
          </a:p>
          <a:p>
            <a:pPr marL="514350" indent="-514350">
              <a:buFont typeface="+mj-lt"/>
              <a:buAutoNum type="arabicPeriod"/>
            </a:pPr>
            <a:r>
              <a:rPr lang="it-IT" altLang="zh-TW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it-IT" altLang="zh-TW" dirty="0" err="1">
                <a:solidFill>
                  <a:srgbClr val="000000"/>
                </a:solidFill>
                <a:latin typeface="Menlo-Regular" charset="0"/>
              </a:rPr>
              <a:t>assert</a:t>
            </a:r>
            <a:r>
              <a:rPr lang="it-IT" altLang="zh-TW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it-IT" altLang="zh-TW" dirty="0" err="1">
                <a:solidFill>
                  <a:srgbClr val="000000"/>
                </a:solidFill>
                <a:latin typeface="Menlo-Regular" charset="0"/>
              </a:rPr>
              <a:t>ret</a:t>
            </a:r>
            <a:r>
              <a:rPr lang="it-IT" altLang="zh-TW" dirty="0">
                <a:solidFill>
                  <a:srgbClr val="000000"/>
                </a:solidFill>
                <a:latin typeface="Menlo-Regular" charset="0"/>
              </a:rPr>
              <a:t>&gt;=</a:t>
            </a:r>
            <a:r>
              <a:rPr lang="it-IT" altLang="zh-TW" dirty="0">
                <a:solidFill>
                  <a:srgbClr val="1C00CF"/>
                </a:solidFill>
                <a:latin typeface="Menlo-Regular" charset="0"/>
              </a:rPr>
              <a:t>0</a:t>
            </a:r>
            <a:r>
              <a:rPr lang="it-IT" altLang="zh-TW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altLang="zh-TW" dirty="0">
                <a:solidFill>
                  <a:srgbClr val="AA0D91"/>
                </a:solidFill>
                <a:latin typeface="Menlo-Regular" charset="0"/>
              </a:rPr>
              <a:t>if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(ret==</a:t>
            </a:r>
            <a:r>
              <a:rPr lang="en-US" altLang="zh-TW" dirty="0">
                <a:solidFill>
                  <a:srgbClr val="1C00CF"/>
                </a:solidFill>
                <a:latin typeface="Menlo-Regular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) {	</a:t>
            </a:r>
            <a:r>
              <a:rPr lang="en-US" altLang="zh-TW" dirty="0">
                <a:solidFill>
                  <a:srgbClr val="007400"/>
                </a:solidFill>
                <a:latin typeface="Menlo-Regular" charset="0"/>
              </a:rPr>
              <a:t>/*child*/</a:t>
            </a:r>
            <a:endParaRPr lang="en-US" altLang="zh-TW" dirty="0">
              <a:solidFill>
                <a:srgbClr val="000000"/>
              </a:solidFill>
              <a:latin typeface="Menlo-Regular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1443254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常見的寫法二，改成標準輸出入（</a:t>
            </a:r>
            <a:r>
              <a:rPr kumimoji="1" lang="en-US" altLang="zh-TW" dirty="0"/>
              <a:t>pipe3.c</a:t>
            </a:r>
            <a:r>
              <a:rPr kumimoji="1" lang="zh-TW" altLang="en-US" dirty="0"/>
              <a:t>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 startAt="14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       </a:t>
            </a:r>
            <a:r>
              <a:rPr lang="en-US" altLang="zh-TW" dirty="0">
                <a:solidFill>
                  <a:srgbClr val="795E26"/>
                </a:solidFill>
                <a:latin typeface="Menlo" panose="020B0609030804020204" pitchFamily="49" charset="0"/>
              </a:rPr>
              <a:t>close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09885A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           </a:t>
            </a:r>
            <a:r>
              <a:rPr lang="en-US" altLang="zh-TW" dirty="0">
                <a:solidFill>
                  <a:srgbClr val="008000"/>
                </a:solidFill>
                <a:latin typeface="Menlo" panose="020B0609030804020204" pitchFamily="49" charset="0"/>
              </a:rPr>
              <a:t>/*</a:t>
            </a:r>
            <a:r>
              <a:rPr lang="zh-TW" altLang="en-US" dirty="0">
                <a:solidFill>
                  <a:srgbClr val="008000"/>
                </a:solidFill>
                <a:latin typeface="Menlo" panose="020B0609030804020204" pitchFamily="49" charset="0"/>
              </a:rPr>
              <a:t>關閉</a:t>
            </a:r>
            <a:r>
              <a:rPr lang="en-US" altLang="zh-TW" dirty="0" err="1">
                <a:solidFill>
                  <a:srgbClr val="008000"/>
                </a:solidFill>
                <a:latin typeface="Menlo" panose="020B0609030804020204" pitchFamily="49" charset="0"/>
              </a:rPr>
              <a:t>stdout</a:t>
            </a:r>
            <a:r>
              <a:rPr lang="en-US" altLang="zh-TW" dirty="0">
                <a:solidFill>
                  <a:srgbClr val="008000"/>
                </a:solidFill>
                <a:latin typeface="Menlo" panose="020B0609030804020204" pitchFamily="49" charset="0"/>
              </a:rPr>
              <a:t>*/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 startAt="14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       </a:t>
            </a:r>
            <a:r>
              <a:rPr lang="en-US" altLang="zh-TW" dirty="0">
                <a:solidFill>
                  <a:srgbClr val="795E26"/>
                </a:solidFill>
                <a:latin typeface="Menlo" panose="020B0609030804020204" pitchFamily="49" charset="0"/>
              </a:rPr>
              <a:t>dup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pipefd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TW" dirty="0">
                <a:solidFill>
                  <a:srgbClr val="09885A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]);     </a:t>
            </a:r>
            <a:r>
              <a:rPr lang="en-US" altLang="zh-TW" dirty="0">
                <a:solidFill>
                  <a:srgbClr val="008000"/>
                </a:solidFill>
                <a:latin typeface="Menlo" panose="020B0609030804020204" pitchFamily="49" charset="0"/>
              </a:rPr>
              <a:t>/*</a:t>
            </a:r>
            <a:r>
              <a:rPr lang="zh-TW" altLang="en-US" dirty="0">
                <a:solidFill>
                  <a:srgbClr val="008000"/>
                </a:solidFill>
                <a:latin typeface="Menlo" panose="020B0609030804020204" pitchFamily="49" charset="0"/>
              </a:rPr>
              <a:t>將</a:t>
            </a:r>
            <a:r>
              <a:rPr lang="en-US" altLang="zh-TW" dirty="0" err="1">
                <a:solidFill>
                  <a:srgbClr val="008000"/>
                </a:solidFill>
                <a:latin typeface="Menlo" panose="020B0609030804020204" pitchFamily="49" charset="0"/>
              </a:rPr>
              <a:t>pipefd</a:t>
            </a:r>
            <a:r>
              <a:rPr lang="zh-TW" altLang="en-US" dirty="0">
                <a:solidFill>
                  <a:srgbClr val="008000"/>
                </a:solidFill>
                <a:latin typeface="Menlo" panose="020B0609030804020204" pitchFamily="49" charset="0"/>
              </a:rPr>
              <a:t>複製到</a:t>
            </a:r>
            <a:r>
              <a:rPr lang="en-US" altLang="zh-TW" dirty="0" err="1">
                <a:solidFill>
                  <a:srgbClr val="008000"/>
                </a:solidFill>
                <a:latin typeface="Menlo" panose="020B0609030804020204" pitchFamily="49" charset="0"/>
              </a:rPr>
              <a:t>stdout</a:t>
            </a:r>
            <a:r>
              <a:rPr lang="en-US" altLang="zh-TW" dirty="0">
                <a:solidFill>
                  <a:srgbClr val="008000"/>
                </a:solidFill>
                <a:latin typeface="Menlo" panose="020B0609030804020204" pitchFamily="49" charset="0"/>
              </a:rPr>
              <a:t>*/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 startAt="14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       </a:t>
            </a:r>
            <a:r>
              <a:rPr lang="en-US" altLang="zh-TW" dirty="0">
                <a:solidFill>
                  <a:srgbClr val="795E26"/>
                </a:solidFill>
                <a:latin typeface="Menlo" panose="020B0609030804020204" pitchFamily="49" charset="0"/>
              </a:rPr>
              <a:t>close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pipefd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TW" dirty="0">
                <a:solidFill>
                  <a:srgbClr val="09885A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]);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       </a:t>
            </a:r>
            <a:r>
              <a:rPr lang="en-US" altLang="zh-TW" dirty="0">
                <a:solidFill>
                  <a:srgbClr val="795E26"/>
                </a:solidFill>
                <a:latin typeface="Menlo" panose="020B0609030804020204" pitchFamily="49" charset="0"/>
              </a:rPr>
              <a:t>close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pipefd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TW" dirty="0">
                <a:solidFill>
                  <a:srgbClr val="09885A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]);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       </a:t>
            </a:r>
            <a:r>
              <a:rPr lang="en-US" altLang="zh-TW" dirty="0" err="1">
                <a:solidFill>
                  <a:srgbClr val="795E26"/>
                </a:solidFill>
                <a:latin typeface="Menlo" panose="020B0609030804020204" pitchFamily="49" charset="0"/>
              </a:rPr>
              <a:t>printf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A31515"/>
                </a:solidFill>
                <a:latin typeface="Menlo" panose="020B0609030804020204" pitchFamily="49" charset="0"/>
              </a:rPr>
              <a:t>"hello"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    </a:t>
            </a:r>
            <a:r>
              <a:rPr lang="en-US" altLang="zh-TW" dirty="0">
                <a:solidFill>
                  <a:srgbClr val="008000"/>
                </a:solidFill>
                <a:latin typeface="Menlo" panose="020B0609030804020204" pitchFamily="49" charset="0"/>
              </a:rPr>
              <a:t>/*</a:t>
            </a:r>
            <a:r>
              <a:rPr lang="zh-TW" altLang="en-US" dirty="0">
                <a:solidFill>
                  <a:srgbClr val="008000"/>
                </a:solidFill>
                <a:latin typeface="Menlo" panose="020B0609030804020204" pitchFamily="49" charset="0"/>
              </a:rPr>
              <a:t>印出 “</a:t>
            </a:r>
            <a:r>
              <a:rPr lang="en-US" altLang="zh-TW" dirty="0">
                <a:solidFill>
                  <a:srgbClr val="008000"/>
                </a:solidFill>
                <a:latin typeface="Menlo" panose="020B0609030804020204" pitchFamily="49" charset="0"/>
              </a:rPr>
              <a:t>hello” </a:t>
            </a:r>
            <a:r>
              <a:rPr lang="zh-TW" altLang="en-US" dirty="0">
                <a:solidFill>
                  <a:srgbClr val="008000"/>
                </a:solidFill>
                <a:latin typeface="Menlo" panose="020B0609030804020204" pitchFamily="49" charset="0"/>
              </a:rPr>
              <a:t>到</a:t>
            </a:r>
            <a:r>
              <a:rPr lang="en-US" altLang="zh-TW" dirty="0" err="1">
                <a:solidFill>
                  <a:srgbClr val="008000"/>
                </a:solidFill>
                <a:latin typeface="Menlo" panose="020B0609030804020204" pitchFamily="49" charset="0"/>
              </a:rPr>
              <a:t>stdout</a:t>
            </a:r>
            <a:r>
              <a:rPr lang="en-US" altLang="zh-TW" dirty="0">
                <a:solidFill>
                  <a:srgbClr val="008000"/>
                </a:solidFill>
                <a:latin typeface="Menlo" panose="020B0609030804020204" pitchFamily="49" charset="0"/>
              </a:rPr>
              <a:t>*/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 startAt="14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   } </a:t>
            </a:r>
            <a:r>
              <a:rPr lang="en-US" altLang="zh-TW" dirty="0">
                <a:solidFill>
                  <a:srgbClr val="AF00DB"/>
                </a:solidFill>
                <a:latin typeface="Menlo" panose="020B0609030804020204" pitchFamily="49" charset="0"/>
              </a:rPr>
              <a:t>else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       </a:t>
            </a:r>
            <a:r>
              <a:rPr lang="en-US" altLang="zh-TW" dirty="0">
                <a:solidFill>
                  <a:srgbClr val="795E26"/>
                </a:solidFill>
                <a:latin typeface="Menlo" panose="020B0609030804020204" pitchFamily="49" charset="0"/>
              </a:rPr>
              <a:t>close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09885A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           </a:t>
            </a:r>
            <a:r>
              <a:rPr lang="en-US" altLang="zh-TW" dirty="0">
                <a:solidFill>
                  <a:srgbClr val="008000"/>
                </a:solidFill>
                <a:latin typeface="Menlo" panose="020B0609030804020204" pitchFamily="49" charset="0"/>
              </a:rPr>
              <a:t>/*</a:t>
            </a:r>
            <a:r>
              <a:rPr lang="zh-TW" altLang="en-US" dirty="0">
                <a:solidFill>
                  <a:srgbClr val="008000"/>
                </a:solidFill>
                <a:latin typeface="Menlo" panose="020B0609030804020204" pitchFamily="49" charset="0"/>
              </a:rPr>
              <a:t>關閉</a:t>
            </a:r>
            <a:r>
              <a:rPr lang="en-US" altLang="zh-TW" dirty="0">
                <a:solidFill>
                  <a:srgbClr val="008000"/>
                </a:solidFill>
                <a:latin typeface="Menlo" panose="020B0609030804020204" pitchFamily="49" charset="0"/>
              </a:rPr>
              <a:t>stdin*/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 startAt="14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       </a:t>
            </a:r>
            <a:r>
              <a:rPr lang="en-US" altLang="zh-TW" dirty="0">
                <a:solidFill>
                  <a:srgbClr val="795E26"/>
                </a:solidFill>
                <a:latin typeface="Menlo" panose="020B0609030804020204" pitchFamily="49" charset="0"/>
              </a:rPr>
              <a:t>dup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pipefd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TW" dirty="0">
                <a:solidFill>
                  <a:srgbClr val="09885A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]);     </a:t>
            </a:r>
            <a:r>
              <a:rPr lang="en-US" altLang="zh-TW" dirty="0">
                <a:solidFill>
                  <a:srgbClr val="008000"/>
                </a:solidFill>
                <a:latin typeface="Menlo" panose="020B0609030804020204" pitchFamily="49" charset="0"/>
              </a:rPr>
              <a:t>/*</a:t>
            </a:r>
            <a:r>
              <a:rPr lang="zh-TW" altLang="en-US" dirty="0">
                <a:solidFill>
                  <a:srgbClr val="008000"/>
                </a:solidFill>
                <a:latin typeface="Menlo" panose="020B0609030804020204" pitchFamily="49" charset="0"/>
              </a:rPr>
              <a:t>將</a:t>
            </a:r>
            <a:r>
              <a:rPr lang="en-US" altLang="zh-TW" dirty="0" err="1">
                <a:solidFill>
                  <a:srgbClr val="008000"/>
                </a:solidFill>
                <a:latin typeface="Menlo" panose="020B0609030804020204" pitchFamily="49" charset="0"/>
              </a:rPr>
              <a:t>pipefd</a:t>
            </a:r>
            <a:r>
              <a:rPr lang="zh-TW" altLang="en-US" dirty="0">
                <a:solidFill>
                  <a:srgbClr val="008000"/>
                </a:solidFill>
                <a:latin typeface="Menlo" panose="020B0609030804020204" pitchFamily="49" charset="0"/>
              </a:rPr>
              <a:t>複製到</a:t>
            </a:r>
            <a:r>
              <a:rPr lang="en-US" altLang="zh-TW" dirty="0">
                <a:solidFill>
                  <a:srgbClr val="008000"/>
                </a:solidFill>
                <a:latin typeface="Menlo" panose="020B0609030804020204" pitchFamily="49" charset="0"/>
              </a:rPr>
              <a:t>stdin*/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 startAt="14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       </a:t>
            </a:r>
            <a:r>
              <a:rPr lang="en-US" altLang="zh-TW" dirty="0">
                <a:solidFill>
                  <a:srgbClr val="795E26"/>
                </a:solidFill>
                <a:latin typeface="Menlo" panose="020B0609030804020204" pitchFamily="49" charset="0"/>
              </a:rPr>
              <a:t>close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pipefd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TW" dirty="0">
                <a:solidFill>
                  <a:srgbClr val="09885A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]);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       </a:t>
            </a:r>
            <a:r>
              <a:rPr lang="en-US" altLang="zh-TW" dirty="0">
                <a:solidFill>
                  <a:srgbClr val="795E26"/>
                </a:solidFill>
                <a:latin typeface="Menlo" panose="020B0609030804020204" pitchFamily="49" charset="0"/>
              </a:rPr>
              <a:t>close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pipefd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TW" dirty="0">
                <a:solidFill>
                  <a:srgbClr val="09885A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]);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       </a:t>
            </a:r>
            <a:r>
              <a:rPr lang="en-US" altLang="zh-TW" dirty="0" err="1">
                <a:solidFill>
                  <a:srgbClr val="795E26"/>
                </a:solidFill>
                <a:latin typeface="Menlo" panose="020B0609030804020204" pitchFamily="49" charset="0"/>
              </a:rPr>
              <a:t>scanf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A31515"/>
                </a:solidFill>
                <a:latin typeface="Menlo" panose="020B0609030804020204" pitchFamily="49" charset="0"/>
              </a:rPr>
              <a:t>"%s"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buf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   </a:t>
            </a:r>
            <a:r>
              <a:rPr lang="en-US" altLang="zh-TW" dirty="0">
                <a:solidFill>
                  <a:srgbClr val="008000"/>
                </a:solidFill>
                <a:latin typeface="Menlo" panose="020B0609030804020204" pitchFamily="49" charset="0"/>
              </a:rPr>
              <a:t>/*</a:t>
            </a:r>
            <a:r>
              <a:rPr lang="zh-TW" altLang="en-US" dirty="0">
                <a:solidFill>
                  <a:srgbClr val="008000"/>
                </a:solidFill>
                <a:latin typeface="Menlo" panose="020B0609030804020204" pitchFamily="49" charset="0"/>
              </a:rPr>
              <a:t>從</a:t>
            </a:r>
            <a:r>
              <a:rPr lang="en-US" altLang="zh-TW" dirty="0">
                <a:solidFill>
                  <a:srgbClr val="008000"/>
                </a:solidFill>
                <a:latin typeface="Menlo" panose="020B0609030804020204" pitchFamily="49" charset="0"/>
              </a:rPr>
              <a:t>stdin</a:t>
            </a:r>
            <a:r>
              <a:rPr lang="zh-TW" altLang="en-US" dirty="0">
                <a:solidFill>
                  <a:srgbClr val="008000"/>
                </a:solidFill>
                <a:latin typeface="Menlo" panose="020B0609030804020204" pitchFamily="49" charset="0"/>
              </a:rPr>
              <a:t>讀入資料*</a:t>
            </a:r>
            <a:r>
              <a:rPr lang="en-US" altLang="zh-TW" dirty="0">
                <a:solidFill>
                  <a:srgbClr val="008000"/>
                </a:solidFill>
                <a:latin typeface="Menlo" panose="020B0609030804020204" pitchFamily="49" charset="0"/>
              </a:rPr>
              <a:t>/</a:t>
            </a:r>
            <a:endParaRPr lang="zh-TW" alt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 startAt="14"/>
            </a:pP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        </a:t>
            </a:r>
            <a:r>
              <a:rPr lang="en-US" altLang="zh-TW" dirty="0" err="1">
                <a:solidFill>
                  <a:srgbClr val="795E26"/>
                </a:solidFill>
                <a:latin typeface="Menlo" panose="020B0609030804020204" pitchFamily="49" charset="0"/>
              </a:rPr>
              <a:t>printf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A31515"/>
                </a:solidFill>
                <a:latin typeface="Menlo" panose="020B0609030804020204" pitchFamily="49" charset="0"/>
              </a:rPr>
              <a:t>"parent: %s\n"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buf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   }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altLang="zh-TW" dirty="0">
                <a:solidFill>
                  <a:srgbClr val="AF00DB"/>
                </a:solidFill>
                <a:latin typeface="Menlo" panose="020B0609030804020204" pitchFamily="49" charset="0"/>
              </a:rPr>
              <a:t>return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09885A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03399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執行結果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 err="1"/>
              <a:t>shiwulo@vm</a:t>
            </a:r>
            <a:r>
              <a:rPr kumimoji="1" lang="en-US" altLang="zh-TW" dirty="0"/>
              <a:t>:~/</a:t>
            </a:r>
            <a:r>
              <a:rPr kumimoji="1" lang="en-US" altLang="zh-TW" dirty="0" err="1"/>
              <a:t>sp</a:t>
            </a:r>
            <a:r>
              <a:rPr kumimoji="1" lang="en-US" altLang="zh-TW" dirty="0"/>
              <a:t>/ch11$ ./pipe3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/>
              <a:t>parent: hello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241387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示意圖</a:t>
            </a:r>
          </a:p>
        </p:txBody>
      </p:sp>
      <p:sp>
        <p:nvSpPr>
          <p:cNvPr id="6" name="矩形 5"/>
          <p:cNvSpPr/>
          <p:nvPr/>
        </p:nvSpPr>
        <p:spPr>
          <a:xfrm>
            <a:off x="1979271" y="3220658"/>
            <a:ext cx="1331088" cy="1331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TW" altLang="en-US" dirty="0"/>
              <a:t>子行程</a:t>
            </a:r>
            <a:endParaRPr kumimoji="1" lang="en-US" altLang="zh-TW" dirty="0"/>
          </a:p>
        </p:txBody>
      </p:sp>
      <p:sp>
        <p:nvSpPr>
          <p:cNvPr id="7" name="矩形 6"/>
          <p:cNvSpPr/>
          <p:nvPr/>
        </p:nvSpPr>
        <p:spPr>
          <a:xfrm>
            <a:off x="7917085" y="3220658"/>
            <a:ext cx="1331088" cy="1331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父行程</a:t>
            </a:r>
            <a:endParaRPr kumimoji="1" lang="en-US" altLang="zh-TW" dirty="0"/>
          </a:p>
        </p:txBody>
      </p:sp>
      <p:cxnSp>
        <p:nvCxnSpPr>
          <p:cNvPr id="9" name="直線箭頭接點 8"/>
          <p:cNvCxnSpPr>
            <a:cxnSpLocks/>
            <a:stCxn id="6" idx="3"/>
          </p:cNvCxnSpPr>
          <p:nvPr/>
        </p:nvCxnSpPr>
        <p:spPr>
          <a:xfrm>
            <a:off x="3310359" y="3886202"/>
            <a:ext cx="1140107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/>
          <p:cNvCxnSpPr>
            <a:cxnSpLocks/>
            <a:endCxn id="7" idx="1"/>
          </p:cNvCxnSpPr>
          <p:nvPr/>
        </p:nvCxnSpPr>
        <p:spPr>
          <a:xfrm>
            <a:off x="6636634" y="3886202"/>
            <a:ext cx="1280451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2899819" y="3683643"/>
            <a:ext cx="821079" cy="4051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/>
              <a:t>stdout</a:t>
            </a:r>
            <a:endParaRPr kumimoji="1"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7351010" y="3683643"/>
            <a:ext cx="821079" cy="4051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/>
              <a:t>stdin</a:t>
            </a:r>
            <a:endParaRPr kumimoji="1" lang="zh-TW" altLang="en-US" dirty="0"/>
          </a:p>
        </p:txBody>
      </p:sp>
      <p:pic>
        <p:nvPicPr>
          <p:cNvPr id="12" name="Picture 2" descr="「pipe png」的圖片搜尋結果">
            <a:extLst>
              <a:ext uri="{FF2B5EF4-FFF2-40B4-BE49-F238E27FC236}">
                <a16:creationId xmlns:a16="http://schemas.microsoft.com/office/drawing/2014/main" id="{75E268C5-5398-7B44-997C-B9863C721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412" y="3220658"/>
            <a:ext cx="359664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973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dup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複製一個</a:t>
            </a:r>
            <a:r>
              <a:rPr kumimoji="1" lang="en-US" altLang="zh-TW" dirty="0"/>
              <a:t>file descriptor</a:t>
            </a:r>
            <a:r>
              <a:rPr kumimoji="1" lang="zh-TW" altLang="en-US" dirty="0"/>
              <a:t>到最低的</a:t>
            </a:r>
            <a:r>
              <a:rPr kumimoji="1" lang="en-US" altLang="zh-TW" dirty="0"/>
              <a:t>file descriptor</a:t>
            </a:r>
          </a:p>
          <a:p>
            <a:pPr>
              <a:lnSpc>
                <a:spcPct val="150000"/>
              </a:lnSpc>
            </a:pPr>
            <a:r>
              <a:rPr kumimoji="1" lang="zh-TW" altLang="en-US" dirty="0"/>
              <a:t>常見的用法是：</a:t>
            </a:r>
            <a:r>
              <a:rPr kumimoji="1" lang="en-US" altLang="zh-TW" dirty="0"/>
              <a:t>	</a:t>
            </a:r>
          </a:p>
          <a:p>
            <a:pPr lvl="1">
              <a:lnSpc>
                <a:spcPct val="150000"/>
              </a:lnSpc>
            </a:pPr>
            <a:r>
              <a:rPr kumimoji="1" lang="zh-TW" altLang="en-US" dirty="0"/>
              <a:t>關閉</a:t>
            </a:r>
            <a:r>
              <a:rPr kumimoji="1" lang="en-US" altLang="zh-TW" dirty="0" err="1"/>
              <a:t>stdin</a:t>
            </a:r>
            <a:r>
              <a:rPr kumimoji="1" lang="zh-TW" altLang="en-US" dirty="0"/>
              <a:t>或</a:t>
            </a:r>
            <a:r>
              <a:rPr kumimoji="1" lang="en-US" altLang="zh-TW" dirty="0" err="1"/>
              <a:t>stdout</a:t>
            </a:r>
            <a:r>
              <a:rPr kumimoji="1" lang="zh-TW" altLang="en-US" dirty="0"/>
              <a:t>，隨後馬上執行</a:t>
            </a:r>
            <a:r>
              <a:rPr kumimoji="1" lang="en-US" altLang="zh-TW" dirty="0"/>
              <a:t>dup</a:t>
            </a:r>
            <a:r>
              <a:rPr kumimoji="1" lang="zh-TW" altLang="en-US" dirty="0"/>
              <a:t>，如此可以讓</a:t>
            </a:r>
            <a:r>
              <a:rPr kumimoji="1" lang="en-US" altLang="zh-TW" dirty="0" err="1"/>
              <a:t>stdin</a:t>
            </a:r>
            <a:r>
              <a:rPr kumimoji="1" lang="zh-TW" altLang="en-US" dirty="0"/>
              <a:t>或</a:t>
            </a:r>
            <a:r>
              <a:rPr kumimoji="1" lang="en-US" altLang="zh-TW" dirty="0" err="1"/>
              <a:t>stdout</a:t>
            </a:r>
            <a:r>
              <a:rPr kumimoji="1" lang="zh-TW" altLang="en-US" dirty="0"/>
              <a:t>變成所指定的</a:t>
            </a:r>
            <a:r>
              <a:rPr kumimoji="1" lang="en-US" altLang="zh-TW" dirty="0"/>
              <a:t>file descriptor</a:t>
            </a:r>
          </a:p>
          <a:p>
            <a:pPr lvl="1">
              <a:lnSpc>
                <a:spcPct val="150000"/>
              </a:lnSpc>
            </a:pPr>
            <a:r>
              <a:rPr kumimoji="1" lang="zh-TW" altLang="en-US" dirty="0"/>
              <a:t>換言之，對</a:t>
            </a:r>
            <a:r>
              <a:rPr kumimoji="1" lang="en-US" altLang="zh-TW" dirty="0" err="1"/>
              <a:t>stdin</a:t>
            </a:r>
            <a:r>
              <a:rPr kumimoji="1" lang="zh-TW" altLang="en-US" dirty="0"/>
              <a:t>或</a:t>
            </a:r>
            <a:r>
              <a:rPr kumimoji="1" lang="en-US" altLang="zh-TW" dirty="0" err="1"/>
              <a:t>stdout</a:t>
            </a:r>
            <a:r>
              <a:rPr kumimoji="1" lang="zh-TW" altLang="en-US" dirty="0"/>
              <a:t>所有的操作都變成對該</a:t>
            </a:r>
            <a:r>
              <a:rPr kumimoji="1" lang="en-US" altLang="zh-TW" dirty="0"/>
              <a:t>file descriptor</a:t>
            </a:r>
            <a:r>
              <a:rPr kumimoji="1" lang="zh-TW" altLang="en-US" dirty="0"/>
              <a:t>的操作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80057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pipe</a:t>
            </a:r>
            <a:r>
              <a:rPr kumimoji="1" lang="zh-TW" altLang="en-US" dirty="0"/>
              <a:t>的簡單用法</a:t>
            </a:r>
          </a:p>
        </p:txBody>
      </p:sp>
    </p:spTree>
    <p:extLst>
      <p:ext uri="{BB962C8B-B14F-4D97-AF65-F5344CB8AC3E}">
        <p14:creationId xmlns:p14="http://schemas.microsoft.com/office/powerpoint/2010/main" val="1655154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dup2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dup2(</a:t>
            </a: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oldfd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newfd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endParaRPr lang="en-US" altLang="zh-TW" dirty="0">
              <a:solidFill>
                <a:srgbClr val="000000"/>
              </a:solidFill>
              <a:latin typeface="Menlo" charset="0"/>
            </a:endParaRPr>
          </a:p>
          <a:p>
            <a:r>
              <a:rPr kumimoji="1" lang="zh-TW" altLang="en-US" dirty="0"/>
              <a:t>複製一個「</a:t>
            </a:r>
            <a:r>
              <a:rPr kumimoji="1" lang="en-US" altLang="zh-TW" dirty="0" err="1"/>
              <a:t>oldfd</a:t>
            </a:r>
            <a:r>
              <a:rPr kumimoji="1" lang="zh-TW" altLang="en-US" dirty="0"/>
              <a:t>」</a:t>
            </a:r>
            <a:r>
              <a:rPr kumimoji="1" lang="en-US" altLang="zh-TW" dirty="0"/>
              <a:t>file descriptor</a:t>
            </a:r>
            <a:r>
              <a:rPr kumimoji="1" lang="zh-TW" altLang="en-US" dirty="0"/>
              <a:t>到「</a:t>
            </a:r>
            <a:r>
              <a:rPr kumimoji="1" lang="en-US" altLang="zh-TW" dirty="0" err="1"/>
              <a:t>newfd</a:t>
            </a:r>
            <a:r>
              <a:rPr kumimoji="1" lang="zh-TW" altLang="en-US" dirty="0"/>
              <a:t>」的</a:t>
            </a:r>
            <a:r>
              <a:rPr kumimoji="1" lang="en-US" altLang="zh-TW" dirty="0"/>
              <a:t>file descriptor</a:t>
            </a:r>
          </a:p>
        </p:txBody>
      </p:sp>
    </p:spTree>
    <p:extLst>
      <p:ext uri="{BB962C8B-B14F-4D97-AF65-F5344CB8AC3E}">
        <p14:creationId xmlns:p14="http://schemas.microsoft.com/office/powerpoint/2010/main" val="625063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程式說明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先將子行程的</a:t>
            </a:r>
            <a:r>
              <a:rPr kumimoji="1" lang="en-US" altLang="zh-TW" dirty="0" err="1"/>
              <a:t>stdout</a:t>
            </a:r>
            <a:r>
              <a:rPr kumimoji="1" lang="zh-TW" altLang="en-US" dirty="0"/>
              <a:t>結束掉（</a:t>
            </a:r>
            <a:r>
              <a:rPr kumimoji="1" lang="en-US" altLang="zh-TW" dirty="0"/>
              <a:t>close</a:t>
            </a:r>
            <a:r>
              <a:rPr kumimoji="1" lang="zh-TW" altLang="en-US" dirty="0"/>
              <a:t>） ，再呼叫</a:t>
            </a:r>
            <a:r>
              <a:rPr kumimoji="1" lang="en-US" altLang="zh-TW" dirty="0"/>
              <a:t>dup(</a:t>
            </a:r>
            <a:r>
              <a:rPr kumimoji="1" lang="en-US" altLang="zh-TW" dirty="0" err="1"/>
              <a:t>fd</a:t>
            </a:r>
            <a:r>
              <a:rPr kumimoji="1" lang="en-US" altLang="zh-TW" dirty="0"/>
              <a:t>[1])</a:t>
            </a:r>
            <a:r>
              <a:rPr kumimoji="1" lang="zh-TW" altLang="en-US" dirty="0"/>
              <a:t>，讓</a:t>
            </a:r>
            <a:r>
              <a:rPr kumimoji="1" lang="en-US" altLang="zh-TW" dirty="0" err="1"/>
              <a:t>stdout</a:t>
            </a:r>
            <a:r>
              <a:rPr kumimoji="1" lang="zh-TW" altLang="en-US" dirty="0"/>
              <a:t>接到</a:t>
            </a:r>
            <a:r>
              <a:rPr kumimoji="1" lang="en-US" altLang="zh-TW" dirty="0"/>
              <a:t>pipe</a:t>
            </a:r>
            <a:r>
              <a:rPr kumimoji="1" lang="zh-TW" altLang="en-US" dirty="0"/>
              <a:t>的輸出端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先將父行程的</a:t>
            </a:r>
            <a:r>
              <a:rPr kumimoji="1" lang="en-US" altLang="zh-TW" dirty="0" err="1"/>
              <a:t>stdin</a:t>
            </a:r>
            <a:r>
              <a:rPr kumimoji="1" lang="zh-TW" altLang="en-US" dirty="0"/>
              <a:t>結束掉（</a:t>
            </a:r>
            <a:r>
              <a:rPr kumimoji="1" lang="en-US" altLang="zh-TW" dirty="0"/>
              <a:t>close</a:t>
            </a:r>
            <a:r>
              <a:rPr kumimoji="1" lang="zh-TW" altLang="en-US" dirty="0"/>
              <a:t>） ，再呼叫</a:t>
            </a:r>
            <a:r>
              <a:rPr kumimoji="1" lang="en-US" altLang="zh-TW" dirty="0"/>
              <a:t>dup(</a:t>
            </a:r>
            <a:r>
              <a:rPr kumimoji="1" lang="en-US" altLang="zh-TW" dirty="0" err="1"/>
              <a:t>fd</a:t>
            </a:r>
            <a:r>
              <a:rPr kumimoji="1" lang="en-US" altLang="zh-TW" dirty="0"/>
              <a:t>[0])</a:t>
            </a:r>
            <a:r>
              <a:rPr kumimoji="1" lang="zh-TW" altLang="en-US" dirty="0"/>
              <a:t>，讓</a:t>
            </a:r>
            <a:r>
              <a:rPr kumimoji="1" lang="en-US" altLang="zh-TW" dirty="0" err="1"/>
              <a:t>stdin</a:t>
            </a:r>
            <a:r>
              <a:rPr kumimoji="1" lang="zh-TW" altLang="en-US" dirty="0"/>
              <a:t>接到</a:t>
            </a:r>
            <a:r>
              <a:rPr kumimoji="1" lang="en-US" altLang="zh-TW" dirty="0"/>
              <a:t>pipe</a:t>
            </a:r>
            <a:r>
              <a:rPr kumimoji="1" lang="zh-TW" altLang="en-US" dirty="0"/>
              <a:t>的輸入端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從子行程呼叫</a:t>
            </a:r>
            <a:r>
              <a:rPr kumimoji="1" lang="en-US" altLang="zh-TW" dirty="0" err="1"/>
              <a:t>printf</a:t>
            </a:r>
            <a:r>
              <a:rPr kumimoji="1" lang="zh-TW" altLang="en-US" dirty="0"/>
              <a:t>，會將資料導向父行程，父行程會將該字串加上“</a:t>
            </a:r>
            <a:r>
              <a:rPr kumimoji="1" lang="en-US" altLang="zh-TW" dirty="0"/>
              <a:t>parent:</a:t>
            </a:r>
            <a:r>
              <a:rPr kumimoji="1" lang="zh-TW" altLang="en-US" dirty="0"/>
              <a:t>”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26047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system()-like</a:t>
            </a:r>
            <a:r>
              <a:rPr kumimoji="1" lang="zh-TW" altLang="en-US" dirty="0"/>
              <a:t>版的</a:t>
            </a:r>
            <a:r>
              <a:rPr kumimoji="1" lang="en-US" altLang="zh-TW" dirty="0"/>
              <a:t>FIFO</a:t>
            </a:r>
            <a:r>
              <a:rPr kumimoji="1" lang="zh-TW" altLang="en-US" dirty="0"/>
              <a:t>（自行練習）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78492A"/>
                </a:solidFill>
                <a:latin typeface="Menlo" charset="0"/>
              </a:rPr>
              <a:t>#include </a:t>
            </a:r>
            <a:r>
              <a:rPr lang="en-US" altLang="zh-TW" dirty="0">
                <a:solidFill>
                  <a:srgbClr val="D12F1B"/>
                </a:solidFill>
                <a:latin typeface="Menlo" charset="0"/>
              </a:rPr>
              <a:t>&lt;</a:t>
            </a:r>
            <a:r>
              <a:rPr lang="en-US" altLang="zh-TW" dirty="0" err="1">
                <a:solidFill>
                  <a:srgbClr val="D12F1B"/>
                </a:solidFill>
                <a:latin typeface="Menlo" charset="0"/>
              </a:rPr>
              <a:t>stdio.h</a:t>
            </a:r>
            <a:r>
              <a:rPr lang="en-US" altLang="zh-TW" dirty="0">
                <a:solidFill>
                  <a:srgbClr val="D12F1B"/>
                </a:solidFill>
                <a:latin typeface="Menlo" charset="0"/>
              </a:rPr>
              <a:t>&gt;</a:t>
            </a:r>
            <a:endParaRPr lang="en-US" altLang="zh-TW" dirty="0">
              <a:solidFill>
                <a:srgbClr val="000000"/>
              </a:solidFill>
              <a:latin typeface="Menlo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FILE *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popen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const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>
                <a:solidFill>
                  <a:srgbClr val="BA2DA2"/>
                </a:solidFill>
                <a:latin typeface="Menlo" charset="0"/>
              </a:rPr>
              <a:t>char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*command, </a:t>
            </a: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const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>
                <a:solidFill>
                  <a:srgbClr val="BA2DA2"/>
                </a:solidFill>
                <a:latin typeface="Menlo" charset="0"/>
              </a:rPr>
              <a:t>char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*type);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pclose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(FILE *stream);</a:t>
            </a:r>
          </a:p>
          <a:p>
            <a:pPr marL="514350" indent="-514350">
              <a:buFont typeface="+mj-lt"/>
              <a:buAutoNum type="arabicPeriod"/>
            </a:pPr>
            <a:endParaRPr lang="en-US" altLang="zh-TW" dirty="0">
              <a:solidFill>
                <a:srgbClr val="000000"/>
              </a:solidFill>
              <a:latin typeface="Menlo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TW" dirty="0"/>
              <a:t>The  </a:t>
            </a:r>
            <a:r>
              <a:rPr kumimoji="1" lang="en-US" altLang="zh-TW" dirty="0" err="1"/>
              <a:t>popen</a:t>
            </a:r>
            <a:r>
              <a:rPr kumimoji="1" lang="en-US" altLang="zh-TW" dirty="0"/>
              <a:t>()  function  opens  a process </a:t>
            </a:r>
            <a:r>
              <a:rPr kumimoji="1" lang="en-US" altLang="zh-TW" dirty="0">
                <a:solidFill>
                  <a:srgbClr val="FF0000"/>
                </a:solidFill>
              </a:rPr>
              <a:t>by creating a pipe, forking, and invoking the shell</a:t>
            </a:r>
            <a:r>
              <a:rPr kumimoji="1" lang="en-US" altLang="zh-TW" dirty="0"/>
              <a:t>.  The type argument may specify only reading or writing, not both.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TW" dirty="0"/>
              <a:t>The </a:t>
            </a:r>
            <a:r>
              <a:rPr kumimoji="1" lang="en-US" altLang="zh-TW" dirty="0" err="1"/>
              <a:t>pclose</a:t>
            </a:r>
            <a:r>
              <a:rPr kumimoji="1" lang="en-US" altLang="zh-TW" dirty="0"/>
              <a:t>() function </a:t>
            </a:r>
            <a:r>
              <a:rPr kumimoji="1" lang="en-US" altLang="zh-TW" dirty="0">
                <a:solidFill>
                  <a:srgbClr val="FF0000"/>
                </a:solidFill>
              </a:rPr>
              <a:t>waits for the associated process to terminate</a:t>
            </a:r>
            <a:r>
              <a:rPr kumimoji="1" lang="en-US" altLang="zh-TW" dirty="0"/>
              <a:t> and returns the exit status of the command.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2652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利用</a:t>
            </a:r>
            <a:r>
              <a:rPr kumimoji="1" lang="en-US" altLang="zh-TW" dirty="0"/>
              <a:t>pipe</a:t>
            </a:r>
            <a:r>
              <a:rPr kumimoji="1" lang="zh-TW" altLang="en-US" dirty="0"/>
              <a:t>作為</a:t>
            </a:r>
            <a:br>
              <a:rPr kumimoji="1" lang="en-US" altLang="zh-TW" dirty="0"/>
            </a:br>
            <a:r>
              <a:rPr kumimoji="1" lang="zh-TW" altLang="en-US" dirty="0"/>
              <a:t>子行程間的通訊</a:t>
            </a:r>
          </a:p>
        </p:txBody>
      </p:sp>
    </p:spTree>
    <p:extLst>
      <p:ext uri="{BB962C8B-B14F-4D97-AF65-F5344CB8AC3E}">
        <p14:creationId xmlns:p14="http://schemas.microsoft.com/office/powerpoint/2010/main" val="67560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常見寫法三，子行程間通訊（</a:t>
            </a:r>
            <a:r>
              <a:rPr kumimoji="1" lang="en-US" altLang="zh-TW" dirty="0"/>
              <a:t>pipe4.c</a:t>
            </a:r>
            <a:r>
              <a:rPr kumimoji="1" lang="zh-TW" altLang="en-US" dirty="0"/>
              <a:t>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9308" y="1690688"/>
            <a:ext cx="6094863" cy="4351338"/>
          </a:xfrm>
        </p:spPr>
        <p:txBody>
          <a:bodyPr numCol="1">
            <a:normAutofit fontScale="92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is-IS" altLang="zh-TW" sz="1800" dirty="0">
                <a:solidFill>
                  <a:srgbClr val="78492A"/>
                </a:solidFill>
                <a:latin typeface="Menlo" charset="0"/>
              </a:rPr>
              <a:t>#include </a:t>
            </a:r>
            <a:r>
              <a:rPr lang="is-IS" altLang="zh-TW" sz="1800" dirty="0">
                <a:solidFill>
                  <a:srgbClr val="D12F1B"/>
                </a:solidFill>
                <a:latin typeface="Menlo" charset="0"/>
              </a:rPr>
              <a:t>&lt;assert.h&gt;</a:t>
            </a:r>
          </a:p>
          <a:p>
            <a:pPr marL="342900" indent="-342900">
              <a:buFont typeface="+mj-lt"/>
              <a:buAutoNum type="arabicPeriod"/>
            </a:pPr>
            <a:r>
              <a:rPr lang="is-IS" altLang="zh-TW" sz="1800" dirty="0">
                <a:solidFill>
                  <a:srgbClr val="78492A"/>
                </a:solidFill>
                <a:latin typeface="Menlo" charset="0"/>
              </a:rPr>
              <a:t>#include </a:t>
            </a:r>
            <a:r>
              <a:rPr lang="is-IS" altLang="zh-TW" sz="1800" dirty="0">
                <a:solidFill>
                  <a:srgbClr val="D12F1B"/>
                </a:solidFill>
                <a:latin typeface="Menlo" charset="0"/>
              </a:rPr>
              <a:t>&lt;unistd.h&gt;</a:t>
            </a:r>
          </a:p>
          <a:p>
            <a:pPr marL="342900" indent="-342900">
              <a:buFont typeface="+mj-lt"/>
              <a:buAutoNum type="arabicPeriod"/>
            </a:pPr>
            <a:r>
              <a:rPr lang="is-IS" altLang="zh-TW" sz="1800" dirty="0">
                <a:solidFill>
                  <a:srgbClr val="78492A"/>
                </a:solidFill>
                <a:latin typeface="Menlo" charset="0"/>
              </a:rPr>
              <a:t>#include </a:t>
            </a:r>
            <a:r>
              <a:rPr lang="is-IS" altLang="zh-TW" sz="1800" dirty="0">
                <a:solidFill>
                  <a:srgbClr val="D12F1B"/>
                </a:solidFill>
                <a:latin typeface="Menlo" charset="0"/>
              </a:rPr>
              <a:t>&lt;stdio.h&gt;</a:t>
            </a:r>
            <a:endParaRPr lang="is-IS" altLang="zh-TW" sz="1800" dirty="0">
              <a:solidFill>
                <a:srgbClr val="78492A"/>
              </a:solidFill>
              <a:latin typeface="Menlo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s-IS" altLang="zh-TW" sz="1800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sz="1800" dirty="0">
                <a:solidFill>
                  <a:srgbClr val="000000"/>
                </a:solidFill>
                <a:latin typeface="Menlo" charset="0"/>
              </a:rPr>
              <a:t> main(</a:t>
            </a:r>
            <a:r>
              <a:rPr lang="is-IS" altLang="zh-TW" sz="1800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sz="1800" dirty="0">
                <a:solidFill>
                  <a:srgbClr val="000000"/>
                </a:solidFill>
                <a:latin typeface="Menlo" charset="0"/>
              </a:rPr>
              <a:t> argc, </a:t>
            </a:r>
            <a:r>
              <a:rPr lang="is-IS" altLang="zh-TW" sz="1800" dirty="0">
                <a:solidFill>
                  <a:srgbClr val="BA2DA2"/>
                </a:solidFill>
                <a:latin typeface="Menlo" charset="0"/>
              </a:rPr>
              <a:t>char</a:t>
            </a:r>
            <a:r>
              <a:rPr lang="is-IS" altLang="zh-TW" sz="1800" dirty="0">
                <a:solidFill>
                  <a:srgbClr val="000000"/>
                </a:solidFill>
                <a:latin typeface="Menlo" charset="0"/>
              </a:rPr>
              <a:t> **argv) {</a:t>
            </a:r>
          </a:p>
          <a:p>
            <a:pPr marL="342900" indent="-342900">
              <a:buFont typeface="+mj-lt"/>
              <a:buAutoNum type="arabicPeriod"/>
            </a:pPr>
            <a:r>
              <a:rPr lang="is-IS" altLang="zh-TW" sz="18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sz="1800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sz="1800" dirty="0">
                <a:solidFill>
                  <a:srgbClr val="000000"/>
                </a:solidFill>
                <a:latin typeface="Menlo" charset="0"/>
              </a:rPr>
              <a:t> pipefd[</a:t>
            </a:r>
            <a:r>
              <a:rPr lang="is-IS" altLang="zh-TW" sz="1800" dirty="0">
                <a:solidFill>
                  <a:srgbClr val="272AD8"/>
                </a:solidFill>
                <a:latin typeface="Menlo" charset="0"/>
              </a:rPr>
              <a:t>2</a:t>
            </a:r>
            <a:r>
              <a:rPr lang="is-IS" altLang="zh-TW" sz="1800" dirty="0">
                <a:solidFill>
                  <a:srgbClr val="000000"/>
                </a:solidFill>
                <a:latin typeface="Menlo" charset="0"/>
              </a:rPr>
              <a:t>];</a:t>
            </a:r>
          </a:p>
          <a:p>
            <a:pPr marL="342900" indent="-342900">
              <a:buFont typeface="+mj-lt"/>
              <a:buAutoNum type="arabicPeriod"/>
            </a:pPr>
            <a:r>
              <a:rPr lang="is-IS" altLang="zh-TW" sz="18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sz="1800" dirty="0">
                <a:solidFill>
                  <a:srgbClr val="BA2DA2"/>
                </a:solidFill>
                <a:latin typeface="Menlo" charset="0"/>
              </a:rPr>
              <a:t>char</a:t>
            </a:r>
            <a:r>
              <a:rPr lang="is-IS" altLang="zh-TW" sz="1800" dirty="0">
                <a:solidFill>
                  <a:srgbClr val="000000"/>
                </a:solidFill>
                <a:latin typeface="Menlo" charset="0"/>
              </a:rPr>
              <a:t> buf[</a:t>
            </a:r>
            <a:r>
              <a:rPr lang="is-IS" altLang="zh-TW" sz="1800" dirty="0">
                <a:solidFill>
                  <a:srgbClr val="272AD8"/>
                </a:solidFill>
                <a:latin typeface="Menlo" charset="0"/>
              </a:rPr>
              <a:t>200</a:t>
            </a:r>
            <a:r>
              <a:rPr lang="is-IS" altLang="zh-TW" sz="1800" dirty="0">
                <a:solidFill>
                  <a:srgbClr val="000000"/>
                </a:solidFill>
                <a:latin typeface="Menlo" charset="0"/>
              </a:rPr>
              <a:t>];</a:t>
            </a:r>
          </a:p>
          <a:p>
            <a:pPr marL="342900" indent="-342900">
              <a:buFont typeface="+mj-lt"/>
              <a:buAutoNum type="arabicPeriod"/>
            </a:pPr>
            <a:r>
              <a:rPr lang="is-IS" altLang="zh-TW" sz="1800" dirty="0">
                <a:solidFill>
                  <a:srgbClr val="000000"/>
                </a:solidFill>
                <a:latin typeface="Menlo" charset="0"/>
              </a:rPr>
              <a:t>    FILE *in_stream;</a:t>
            </a:r>
          </a:p>
          <a:p>
            <a:pPr marL="342900" indent="-342900">
              <a:buFont typeface="+mj-lt"/>
              <a:buAutoNum type="arabicPeriod"/>
            </a:pPr>
            <a:r>
              <a:rPr lang="is-IS" altLang="zh-TW" sz="18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sz="1800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sz="1800" dirty="0">
                <a:solidFill>
                  <a:srgbClr val="000000"/>
                </a:solidFill>
                <a:latin typeface="Menlo" charset="0"/>
              </a:rPr>
              <a:t> ret;</a:t>
            </a:r>
          </a:p>
          <a:p>
            <a:pPr marL="342900" indent="-342900">
              <a:buFont typeface="+mj-lt"/>
              <a:buAutoNum type="arabicPeriod"/>
            </a:pPr>
            <a:r>
              <a:rPr lang="is-IS" altLang="zh-TW" sz="1800" dirty="0">
                <a:solidFill>
                  <a:srgbClr val="000000"/>
                </a:solidFill>
                <a:latin typeface="Menlo" charset="0"/>
              </a:rPr>
              <a:t>    pipe(pipefd);</a:t>
            </a:r>
          </a:p>
          <a:p>
            <a:pPr marL="342900" indent="-342900">
              <a:buFont typeface="+mj-lt"/>
              <a:buAutoNum type="arabicPeriod"/>
            </a:pPr>
            <a:r>
              <a:rPr lang="is-IS" altLang="zh-TW" sz="1800" dirty="0">
                <a:solidFill>
                  <a:srgbClr val="000000"/>
                </a:solidFill>
                <a:latin typeface="Menlo" charset="0"/>
              </a:rPr>
              <a:t>    ret = fork();</a:t>
            </a:r>
          </a:p>
          <a:p>
            <a:pPr marL="342900" indent="-342900">
              <a:buFont typeface="+mj-lt"/>
              <a:buAutoNum type="arabicPeriod"/>
            </a:pPr>
            <a:r>
              <a:rPr lang="is-IS" altLang="zh-TW" sz="18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sz="1800" dirty="0">
                <a:solidFill>
                  <a:srgbClr val="BA2DA2"/>
                </a:solidFill>
                <a:latin typeface="Menlo" charset="0"/>
              </a:rPr>
              <a:t>if</a:t>
            </a:r>
            <a:r>
              <a:rPr lang="is-IS" altLang="zh-TW" sz="1800" dirty="0">
                <a:solidFill>
                  <a:srgbClr val="000000"/>
                </a:solidFill>
                <a:latin typeface="Menlo" charset="0"/>
              </a:rPr>
              <a:t> (ret==</a:t>
            </a:r>
            <a:r>
              <a:rPr lang="is-IS" altLang="zh-TW" sz="1800" dirty="0">
                <a:solidFill>
                  <a:srgbClr val="272AD8"/>
                </a:solidFill>
                <a:latin typeface="Menlo" charset="0"/>
              </a:rPr>
              <a:t>0</a:t>
            </a:r>
            <a:r>
              <a:rPr lang="is-IS" altLang="zh-TW" sz="1800" dirty="0">
                <a:solidFill>
                  <a:srgbClr val="000000"/>
                </a:solidFill>
                <a:latin typeface="Menlo" charset="0"/>
              </a:rPr>
              <a:t>) { </a:t>
            </a:r>
            <a:r>
              <a:rPr lang="is-IS" altLang="zh-TW" sz="1800" dirty="0">
                <a:solidFill>
                  <a:srgbClr val="008400"/>
                </a:solidFill>
                <a:latin typeface="Menlo" charset="0"/>
              </a:rPr>
              <a:t>/*child 1*/</a:t>
            </a:r>
            <a:endParaRPr lang="is-IS" altLang="zh-TW" sz="1800" dirty="0">
              <a:solidFill>
                <a:srgbClr val="000000"/>
              </a:solidFill>
              <a:latin typeface="Menlo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s-IS" altLang="zh-TW" sz="1800" dirty="0">
                <a:solidFill>
                  <a:srgbClr val="000000"/>
                </a:solidFill>
                <a:latin typeface="Menlo" charset="0"/>
              </a:rPr>
              <a:t>        printf(</a:t>
            </a:r>
            <a:r>
              <a:rPr lang="is-IS" altLang="zh-TW" sz="1800" dirty="0">
                <a:solidFill>
                  <a:srgbClr val="D12F1B"/>
                </a:solidFill>
                <a:latin typeface="Menlo" charset="0"/>
              </a:rPr>
              <a:t>"I am child 1\n"</a:t>
            </a:r>
            <a:r>
              <a:rPr lang="is-IS" altLang="zh-TW" sz="1800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is-IS" altLang="zh-TW" sz="1800" dirty="0">
                <a:solidFill>
                  <a:srgbClr val="000000"/>
                </a:solidFill>
                <a:latin typeface="Menlo" charset="0"/>
              </a:rPr>
              <a:t>        close(</a:t>
            </a:r>
            <a:r>
              <a:rPr lang="is-IS" altLang="zh-TW" sz="1800" dirty="0">
                <a:solidFill>
                  <a:srgbClr val="272AD8"/>
                </a:solidFill>
                <a:latin typeface="Menlo" charset="0"/>
              </a:rPr>
              <a:t>1</a:t>
            </a:r>
            <a:r>
              <a:rPr lang="is-IS" altLang="zh-TW" sz="1800" dirty="0">
                <a:solidFill>
                  <a:srgbClr val="000000"/>
                </a:solidFill>
                <a:latin typeface="Menlo" charset="0"/>
              </a:rPr>
              <a:t>); dup(pipefd[</a:t>
            </a:r>
            <a:r>
              <a:rPr lang="is-IS" altLang="zh-TW" sz="1800" dirty="0">
                <a:solidFill>
                  <a:srgbClr val="272AD8"/>
                </a:solidFill>
                <a:latin typeface="Menlo" charset="0"/>
              </a:rPr>
              <a:t>1</a:t>
            </a:r>
            <a:r>
              <a:rPr lang="is-IS" altLang="zh-TW" sz="1800" dirty="0">
                <a:solidFill>
                  <a:srgbClr val="000000"/>
                </a:solidFill>
                <a:latin typeface="Menlo" charset="0"/>
              </a:rPr>
              <a:t>]);</a:t>
            </a:r>
          </a:p>
          <a:p>
            <a:pPr marL="342900" indent="-342900">
              <a:buFont typeface="+mj-lt"/>
              <a:buAutoNum type="arabicPeriod"/>
            </a:pPr>
            <a:r>
              <a:rPr lang="is-IS" altLang="zh-TW" sz="1800" dirty="0">
                <a:solidFill>
                  <a:srgbClr val="000000"/>
                </a:solidFill>
                <a:latin typeface="Menlo" charset="0"/>
              </a:rPr>
              <a:t>        close(pipefd[</a:t>
            </a:r>
            <a:r>
              <a:rPr lang="is-IS" altLang="zh-TW" sz="1800" dirty="0">
                <a:solidFill>
                  <a:srgbClr val="272AD8"/>
                </a:solidFill>
                <a:latin typeface="Menlo" charset="0"/>
              </a:rPr>
              <a:t>1</a:t>
            </a:r>
            <a:r>
              <a:rPr lang="is-IS" altLang="zh-TW" sz="1800" dirty="0">
                <a:solidFill>
                  <a:srgbClr val="000000"/>
                </a:solidFill>
                <a:latin typeface="Menlo" charset="0"/>
              </a:rPr>
              <a:t>]); close(pipefd[</a:t>
            </a:r>
            <a:r>
              <a:rPr lang="is-IS" altLang="zh-TW" sz="1800" dirty="0">
                <a:solidFill>
                  <a:srgbClr val="272AD8"/>
                </a:solidFill>
                <a:latin typeface="Menlo" charset="0"/>
              </a:rPr>
              <a:t>0</a:t>
            </a:r>
            <a:r>
              <a:rPr lang="is-IS" altLang="zh-TW" sz="1800" dirty="0">
                <a:solidFill>
                  <a:srgbClr val="000000"/>
                </a:solidFill>
                <a:latin typeface="Menlo" charset="0"/>
              </a:rPr>
              <a:t>]);</a:t>
            </a:r>
          </a:p>
          <a:p>
            <a:pPr marL="342900" indent="-342900">
              <a:buFont typeface="+mj-lt"/>
              <a:buAutoNum type="arabicPeriod"/>
            </a:pPr>
            <a:endParaRPr lang="mr-IN" altLang="zh-TW" sz="1800" dirty="0">
              <a:solidFill>
                <a:srgbClr val="000000"/>
              </a:solidFill>
              <a:effectLst/>
              <a:latin typeface="Menlo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0C19126-E065-944B-BF80-7D7F6870A2B4}"/>
              </a:ext>
            </a:extLst>
          </p:cNvPr>
          <p:cNvSpPr/>
          <p:nvPr/>
        </p:nvSpPr>
        <p:spPr>
          <a:xfrm>
            <a:off x="5463654" y="1554210"/>
            <a:ext cx="6469038" cy="3693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15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    printf(</a:t>
            </a:r>
            <a:r>
              <a:rPr lang="is-IS" altLang="zh-TW" dirty="0">
                <a:solidFill>
                  <a:srgbClr val="D12F1B"/>
                </a:solidFill>
                <a:latin typeface="Menlo" charset="0"/>
              </a:rPr>
              <a:t>"send by pipe"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marL="342900" indent="-342900">
              <a:buFont typeface="+mj-lt"/>
              <a:buAutoNum type="arabicPeriod" startAt="15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}</a:t>
            </a:r>
          </a:p>
          <a:p>
            <a:pPr marL="342900" indent="-342900">
              <a:buFont typeface="+mj-lt"/>
              <a:buAutoNum type="arabicPeriod" startAt="15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if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 (ret&gt;</a:t>
            </a:r>
            <a:r>
              <a:rPr lang="is-IS" altLang="zh-TW" dirty="0">
                <a:solidFill>
                  <a:srgbClr val="272AD8"/>
                </a:solidFill>
                <a:latin typeface="Menlo" charset="0"/>
              </a:rPr>
              <a:t>0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) {</a:t>
            </a:r>
          </a:p>
          <a:p>
            <a:pPr marL="342900" indent="-342900">
              <a:buFont typeface="+mj-lt"/>
              <a:buAutoNum type="arabicPeriod" startAt="15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    ret = fork();</a:t>
            </a:r>
          </a:p>
          <a:p>
            <a:pPr marL="342900" indent="-342900">
              <a:buFont typeface="+mj-lt"/>
              <a:buAutoNum type="arabicPeriod" startAt="15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if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 (ret==</a:t>
            </a:r>
            <a:r>
              <a:rPr lang="is-IS" altLang="zh-TW" dirty="0">
                <a:solidFill>
                  <a:srgbClr val="272AD8"/>
                </a:solidFill>
                <a:latin typeface="Menlo" charset="0"/>
              </a:rPr>
              <a:t>0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) { 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/*child 2*/</a:t>
            </a:r>
            <a:endParaRPr lang="is-IS" altLang="zh-TW" dirty="0">
              <a:solidFill>
                <a:srgbClr val="000000"/>
              </a:solidFill>
              <a:latin typeface="Menlo" charset="0"/>
            </a:endParaRPr>
          </a:p>
          <a:p>
            <a:pPr marL="342900" indent="-342900">
              <a:buFont typeface="+mj-lt"/>
              <a:buAutoNum type="arabicPeriod" startAt="15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        close(</a:t>
            </a:r>
            <a:r>
              <a:rPr lang="is-IS" altLang="zh-TW" dirty="0">
                <a:solidFill>
                  <a:srgbClr val="272AD8"/>
                </a:solidFill>
                <a:latin typeface="Menlo" charset="0"/>
              </a:rPr>
              <a:t>0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); dup(pipefd[</a:t>
            </a:r>
            <a:r>
              <a:rPr lang="is-IS" altLang="zh-TW" dirty="0">
                <a:solidFill>
                  <a:srgbClr val="272AD8"/>
                </a:solidFill>
                <a:latin typeface="Menlo" charset="0"/>
              </a:rPr>
              <a:t>0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]);</a:t>
            </a:r>
          </a:p>
          <a:p>
            <a:pPr marL="342900" indent="-342900">
              <a:buFont typeface="+mj-lt"/>
              <a:buAutoNum type="arabicPeriod" startAt="15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        close(pipefd[</a:t>
            </a:r>
            <a:r>
              <a:rPr lang="is-IS" altLang="zh-TW" dirty="0">
                <a:solidFill>
                  <a:srgbClr val="272AD8"/>
                </a:solidFill>
                <a:latin typeface="Menlo" charset="0"/>
              </a:rPr>
              <a:t>1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]);</a:t>
            </a:r>
          </a:p>
          <a:p>
            <a:pPr marL="342900" indent="-342900">
              <a:buFont typeface="+mj-lt"/>
              <a:buAutoNum type="arabicPeriod" startAt="15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            close(pipefd[</a:t>
            </a:r>
            <a:r>
              <a:rPr lang="is-IS" altLang="zh-TW" dirty="0">
                <a:solidFill>
                  <a:srgbClr val="272AD8"/>
                </a:solidFill>
                <a:latin typeface="Menlo" charset="0"/>
              </a:rPr>
              <a:t>0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]);</a:t>
            </a:r>
          </a:p>
          <a:p>
            <a:pPr marL="342900" indent="-342900">
              <a:buFont typeface="+mj-lt"/>
              <a:buAutoNum type="arabicPeriod" startAt="15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        in_stream=fdopen(</a:t>
            </a:r>
            <a:r>
              <a:rPr lang="is-IS" altLang="zh-TW" dirty="0">
                <a:solidFill>
                  <a:srgbClr val="272AD8"/>
                </a:solidFill>
                <a:latin typeface="Menlo" charset="0"/>
              </a:rPr>
              <a:t>0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is-IS" altLang="zh-TW" dirty="0">
                <a:solidFill>
                  <a:srgbClr val="D12F1B"/>
                </a:solidFill>
                <a:latin typeface="Menlo" charset="0"/>
              </a:rPr>
              <a:t>"r"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marL="342900" indent="-342900">
              <a:buFont typeface="+mj-lt"/>
              <a:buAutoNum type="arabicPeriod" startAt="15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        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/*</a:t>
            </a:r>
            <a:r>
              <a:rPr lang="zh-TW" altLang="is-IS" dirty="0">
                <a:solidFill>
                  <a:srgbClr val="008400"/>
                </a:solidFill>
                <a:latin typeface="Microsoft YaHei Light" panose="020B0502040204020203" pitchFamily="34" charset="-122"/>
              </a:rPr>
              <a:t>用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fgets</a:t>
            </a:r>
            <a:r>
              <a:rPr lang="zh-TW" altLang="is-IS" dirty="0">
                <a:solidFill>
                  <a:srgbClr val="008400"/>
                </a:solidFill>
                <a:latin typeface="Microsoft YaHei Light" panose="020B0502040204020203" pitchFamily="34" charset="-122"/>
              </a:rPr>
              <a:t>取代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gets*/</a:t>
            </a:r>
          </a:p>
          <a:p>
            <a:pPr marL="342900" indent="-342900">
              <a:buFont typeface="+mj-lt"/>
              <a:buAutoNum type="arabicPeriod" startAt="15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        fgets(buf, </a:t>
            </a:r>
            <a:r>
              <a:rPr lang="is-IS" altLang="zh-TW" dirty="0">
                <a:solidFill>
                  <a:srgbClr val="272AD8"/>
                </a:solidFill>
                <a:latin typeface="Menlo" charset="0"/>
              </a:rPr>
              <a:t>200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, in_stream);</a:t>
            </a:r>
          </a:p>
          <a:p>
            <a:pPr marL="342900" indent="-342900">
              <a:buFont typeface="+mj-lt"/>
              <a:buAutoNum type="arabicPeriod" startAt="15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        printf(</a:t>
            </a:r>
            <a:r>
              <a:rPr lang="is-IS" altLang="zh-TW" dirty="0">
                <a:solidFill>
                  <a:srgbClr val="D12F1B"/>
                </a:solidFill>
                <a:latin typeface="Menlo" charset="0"/>
              </a:rPr>
              <a:t>"child 2: %s\n"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, buf);</a:t>
            </a:r>
          </a:p>
          <a:p>
            <a:pPr marL="342900" indent="-342900">
              <a:buFont typeface="+mj-lt"/>
              <a:buAutoNum type="arabicPeriod" startAt="15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}   }   }</a:t>
            </a:r>
          </a:p>
        </p:txBody>
      </p:sp>
    </p:spTree>
    <p:extLst>
      <p:ext uri="{BB962C8B-B14F-4D97-AF65-F5344CB8AC3E}">
        <p14:creationId xmlns:p14="http://schemas.microsoft.com/office/powerpoint/2010/main" val="414432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示意圖</a:t>
            </a:r>
          </a:p>
        </p:txBody>
      </p:sp>
      <p:sp>
        <p:nvSpPr>
          <p:cNvPr id="5" name="矩形 4"/>
          <p:cNvSpPr/>
          <p:nvPr/>
        </p:nvSpPr>
        <p:spPr>
          <a:xfrm>
            <a:off x="2141316" y="4077185"/>
            <a:ext cx="1331088" cy="1331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TW" altLang="en-US" dirty="0"/>
              <a:t>子行程</a:t>
            </a:r>
            <a:endParaRPr kumimoji="1" lang="en-US" altLang="zh-TW" dirty="0"/>
          </a:p>
        </p:txBody>
      </p:sp>
      <p:sp>
        <p:nvSpPr>
          <p:cNvPr id="6" name="矩形 5"/>
          <p:cNvSpPr/>
          <p:nvPr/>
        </p:nvSpPr>
        <p:spPr>
          <a:xfrm>
            <a:off x="8079130" y="4077185"/>
            <a:ext cx="1331088" cy="1331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子行程</a:t>
            </a:r>
            <a:endParaRPr kumimoji="1" lang="en-US" altLang="zh-TW" dirty="0"/>
          </a:p>
        </p:txBody>
      </p:sp>
      <p:cxnSp>
        <p:nvCxnSpPr>
          <p:cNvPr id="7" name="直線箭頭接點 6"/>
          <p:cNvCxnSpPr>
            <a:stCxn id="8" idx="3"/>
            <a:endCxn id="6" idx="3"/>
          </p:cNvCxnSpPr>
          <p:nvPr/>
        </p:nvCxnSpPr>
        <p:spPr>
          <a:xfrm>
            <a:off x="3472404" y="4742729"/>
            <a:ext cx="1140107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/>
          <p:cNvCxnSpPr>
            <a:stCxn id="6" idx="0"/>
            <a:endCxn id="9" idx="1"/>
          </p:cNvCxnSpPr>
          <p:nvPr/>
        </p:nvCxnSpPr>
        <p:spPr>
          <a:xfrm>
            <a:off x="6798679" y="4742729"/>
            <a:ext cx="1280451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061864" y="4540170"/>
            <a:ext cx="821079" cy="4051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/>
              <a:t>stdout</a:t>
            </a:r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513055" y="4540170"/>
            <a:ext cx="821079" cy="4051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/>
              <a:t>stdin</a:t>
            </a:r>
            <a:endParaRPr kumimoji="1"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110223" y="1552848"/>
            <a:ext cx="1331088" cy="1331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父行程</a:t>
            </a:r>
            <a:endParaRPr kumimoji="1" lang="en-US" altLang="zh-TW" dirty="0"/>
          </a:p>
        </p:txBody>
      </p:sp>
      <p:cxnSp>
        <p:nvCxnSpPr>
          <p:cNvPr id="12" name="直線箭頭接點 11"/>
          <p:cNvCxnSpPr>
            <a:stCxn id="11" idx="2"/>
            <a:endCxn id="5" idx="0"/>
          </p:cNvCxnSpPr>
          <p:nvPr/>
        </p:nvCxnSpPr>
        <p:spPr>
          <a:xfrm flipH="1">
            <a:off x="2806860" y="2883936"/>
            <a:ext cx="2968907" cy="1193249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/>
          <p:cNvCxnSpPr>
            <a:stCxn id="11" idx="2"/>
            <a:endCxn id="6" idx="0"/>
          </p:cNvCxnSpPr>
          <p:nvPr/>
        </p:nvCxnSpPr>
        <p:spPr>
          <a:xfrm>
            <a:off x="5775767" y="2883936"/>
            <a:ext cx="2968907" cy="1193249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77B9C73-D543-5446-86B1-35BE39772390}"/>
              </a:ext>
            </a:extLst>
          </p:cNvPr>
          <p:cNvSpPr txBox="1"/>
          <p:nvPr/>
        </p:nvSpPr>
        <p:spPr>
          <a:xfrm rot="20160843">
            <a:off x="3789678" y="3050809"/>
            <a:ext cx="774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fork()</a:t>
            </a:r>
            <a:endParaRPr kumimoji="1" lang="zh-TW" altLang="en-US" sz="20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997E4FC-C186-5042-AC62-B71746661B60}"/>
              </a:ext>
            </a:extLst>
          </p:cNvPr>
          <p:cNvSpPr txBox="1"/>
          <p:nvPr/>
        </p:nvSpPr>
        <p:spPr>
          <a:xfrm rot="1353435">
            <a:off x="7051553" y="3057710"/>
            <a:ext cx="774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fork()</a:t>
            </a:r>
            <a:endParaRPr kumimoji="1" lang="zh-TW" altLang="en-US" sz="2000" dirty="0"/>
          </a:p>
        </p:txBody>
      </p:sp>
      <p:pic>
        <p:nvPicPr>
          <p:cNvPr id="16" name="Picture 2" descr="「pipe png」的圖片搜尋結果">
            <a:extLst>
              <a:ext uri="{FF2B5EF4-FFF2-40B4-BE49-F238E27FC236}">
                <a16:creationId xmlns:a16="http://schemas.microsoft.com/office/drawing/2014/main" id="{F1E525F2-93EF-484C-91B8-962DA3027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447" y="4103871"/>
            <a:ext cx="359664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4531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6D655E-A82F-064C-933E-590853EE8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結果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46FCCC-DCDC-E849-9C9A-387AD257788C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$ ./pipe4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 am child 1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child 2: send by pipe</a:t>
            </a:r>
          </a:p>
        </p:txBody>
      </p:sp>
    </p:spTree>
    <p:extLst>
      <p:ext uri="{BB962C8B-B14F-4D97-AF65-F5344CB8AC3E}">
        <p14:creationId xmlns:p14="http://schemas.microsoft.com/office/powerpoint/2010/main" val="20819786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69F55A4-3FDB-7343-99EE-AFE2C95D7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串接二個</a:t>
            </a:r>
            <a:r>
              <a:rPr lang="en-US" altLang="zh-CN" dirty="0"/>
              <a:t>child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75644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89C10-D635-A94E-9B94-24BFAA31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3" y="337179"/>
            <a:ext cx="11975796" cy="1325563"/>
          </a:xfrm>
          <a:gradFill>
            <a:gsLst>
              <a:gs pos="61000">
                <a:srgbClr val="BB9479"/>
              </a:gs>
              <a:gs pos="0">
                <a:schemeClr val="accent2">
                  <a:lumMod val="50000"/>
                </a:schemeClr>
              </a:gs>
              <a:gs pos="100000">
                <a:srgbClr val="FFFFFF"/>
              </a:gs>
            </a:gsLst>
            <a:lin ang="0" scaled="0"/>
          </a:gradFill>
        </p:spPr>
        <p:txBody>
          <a:bodyPr/>
          <a:lstStyle/>
          <a:p>
            <a:r>
              <a:rPr kumimoji="1" lang="zh-TW" altLang="en-US" b="1" dirty="0">
                <a:solidFill>
                  <a:schemeClr val="bg1"/>
                </a:solidFill>
              </a:rPr>
              <a:t>程式碼概念圖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CB3B27-65EE-A84C-8521-A4AEB610ED70}"/>
              </a:ext>
            </a:extLst>
          </p:cNvPr>
          <p:cNvSpPr/>
          <p:nvPr/>
        </p:nvSpPr>
        <p:spPr>
          <a:xfrm>
            <a:off x="4011087" y="889410"/>
            <a:ext cx="3487993" cy="3152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pipe(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pid1 = fork()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(pid1 &gt; 0)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pid2=fork();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(pid2&gt;0)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AB5F57-D82A-F840-A441-763DB58C1721}"/>
              </a:ext>
            </a:extLst>
          </p:cNvPr>
          <p:cNvSpPr/>
          <p:nvPr/>
        </p:nvSpPr>
        <p:spPr>
          <a:xfrm>
            <a:off x="4000312" y="459003"/>
            <a:ext cx="3498768" cy="43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main</a:t>
            </a:r>
            <a:endParaRPr kumimoji="1" lang="zh-TW" altLang="en-US" dirty="0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209D4F33-199E-EC43-B7D1-3B856078823C}"/>
              </a:ext>
            </a:extLst>
          </p:cNvPr>
          <p:cNvSpPr/>
          <p:nvPr/>
        </p:nvSpPr>
        <p:spPr>
          <a:xfrm>
            <a:off x="3910783" y="1293186"/>
            <a:ext cx="179057" cy="179057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4" name="Picture 2" descr="「pipe png」的圖片搜尋結果">
            <a:extLst>
              <a:ext uri="{FF2B5EF4-FFF2-40B4-BE49-F238E27FC236}">
                <a16:creationId xmlns:a16="http://schemas.microsoft.com/office/drawing/2014/main" id="{9520F61C-2AB0-7146-8DD9-4B337ABEF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651" y="4594395"/>
            <a:ext cx="2472000" cy="7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向上箭號圖說文字 2">
            <a:extLst>
              <a:ext uri="{FF2B5EF4-FFF2-40B4-BE49-F238E27FC236}">
                <a16:creationId xmlns:a16="http://schemas.microsoft.com/office/drawing/2014/main" id="{3EE7C121-FF19-834B-A752-CFC550BD47AD}"/>
              </a:ext>
            </a:extLst>
          </p:cNvPr>
          <p:cNvSpPr/>
          <p:nvPr/>
        </p:nvSpPr>
        <p:spPr>
          <a:xfrm>
            <a:off x="4685068" y="5223070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[0]</a:t>
            </a:r>
            <a:endParaRPr kumimoji="1" lang="zh-TW" altLang="en-US" sz="1400" dirty="0"/>
          </a:p>
        </p:txBody>
      </p:sp>
      <p:sp>
        <p:nvSpPr>
          <p:cNvPr id="16" name="向上箭號圖說文字 15">
            <a:extLst>
              <a:ext uri="{FF2B5EF4-FFF2-40B4-BE49-F238E27FC236}">
                <a16:creationId xmlns:a16="http://schemas.microsoft.com/office/drawing/2014/main" id="{0C2E90CE-17AE-3049-9890-EE36A014040C}"/>
              </a:ext>
            </a:extLst>
          </p:cNvPr>
          <p:cNvSpPr/>
          <p:nvPr/>
        </p:nvSpPr>
        <p:spPr>
          <a:xfrm>
            <a:off x="6449662" y="5215449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[1]</a:t>
            </a:r>
            <a:endParaRPr kumimoji="1" lang="zh-TW" altLang="en-US" sz="1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323297B-A48F-244E-BE90-50AF20C0E339}"/>
              </a:ext>
            </a:extLst>
          </p:cNvPr>
          <p:cNvSpPr/>
          <p:nvPr/>
        </p:nvSpPr>
        <p:spPr>
          <a:xfrm>
            <a:off x="5864775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051648C-F1A9-E440-A3DB-6E2502EE4719}"/>
              </a:ext>
            </a:extLst>
          </p:cNvPr>
          <p:cNvSpPr/>
          <p:nvPr/>
        </p:nvSpPr>
        <p:spPr>
          <a:xfrm>
            <a:off x="6295696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cxnSp>
        <p:nvCxnSpPr>
          <p:cNvPr id="25" name="肘形接點 24">
            <a:extLst>
              <a:ext uri="{FF2B5EF4-FFF2-40B4-BE49-F238E27FC236}">
                <a16:creationId xmlns:a16="http://schemas.microsoft.com/office/drawing/2014/main" id="{4F0358CF-A41B-BC45-8F18-7F392F78A320}"/>
              </a:ext>
            </a:extLst>
          </p:cNvPr>
          <p:cNvCxnSpPr>
            <a:stCxn id="17" idx="2"/>
            <a:endCxn id="14" idx="1"/>
          </p:cNvCxnSpPr>
          <p:nvPr/>
        </p:nvCxnSpPr>
        <p:spPr>
          <a:xfrm rot="5400000">
            <a:off x="3536699" y="2487259"/>
            <a:ext cx="3753339" cy="1233433"/>
          </a:xfrm>
          <a:prstGeom prst="bentConnector4">
            <a:avLst>
              <a:gd name="adj1" fmla="val 44855"/>
              <a:gd name="adj2" fmla="val 118534"/>
            </a:avLst>
          </a:prstGeom>
          <a:ln w="19050">
            <a:solidFill>
              <a:srgbClr val="FF0000">
                <a:alpha val="50196"/>
              </a:srgbClr>
            </a:solidFill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接點 25">
            <a:extLst>
              <a:ext uri="{FF2B5EF4-FFF2-40B4-BE49-F238E27FC236}">
                <a16:creationId xmlns:a16="http://schemas.microsoft.com/office/drawing/2014/main" id="{914E0028-154A-8541-B4D2-DB4844EE5A0A}"/>
              </a:ext>
            </a:extLst>
          </p:cNvPr>
          <p:cNvCxnSpPr>
            <a:cxnSpLocks/>
            <a:stCxn id="23" idx="2"/>
            <a:endCxn id="14" idx="3"/>
          </p:cNvCxnSpPr>
          <p:nvPr/>
        </p:nvCxnSpPr>
        <p:spPr>
          <a:xfrm rot="16200000" flipH="1">
            <a:off x="4988159" y="2700152"/>
            <a:ext cx="3753339" cy="807646"/>
          </a:xfrm>
          <a:prstGeom prst="bentConnector4">
            <a:avLst>
              <a:gd name="adj1" fmla="val 44855"/>
              <a:gd name="adj2" fmla="val 128304"/>
            </a:avLst>
          </a:prstGeom>
          <a:ln w="19050">
            <a:solidFill>
              <a:srgbClr val="FF0000">
                <a:alpha val="50196"/>
              </a:srgbClr>
            </a:solidFill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2782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89C10-D635-A94E-9B94-24BFAA31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3" y="337179"/>
            <a:ext cx="11975796" cy="1325563"/>
          </a:xfrm>
          <a:gradFill>
            <a:gsLst>
              <a:gs pos="61000">
                <a:srgbClr val="BB9479"/>
              </a:gs>
              <a:gs pos="0">
                <a:schemeClr val="accent2">
                  <a:lumMod val="50000"/>
                </a:schemeClr>
              </a:gs>
              <a:gs pos="100000">
                <a:srgbClr val="FFFFFF"/>
              </a:gs>
            </a:gsLst>
            <a:lin ang="0" scaled="0"/>
          </a:gradFill>
        </p:spPr>
        <p:txBody>
          <a:bodyPr/>
          <a:lstStyle/>
          <a:p>
            <a:r>
              <a:rPr kumimoji="1" lang="zh-TW" altLang="en-US" b="1" dirty="0">
                <a:solidFill>
                  <a:schemeClr val="bg1"/>
                </a:solidFill>
              </a:rPr>
              <a:t>程式碼概念圖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CB3B27-65EE-A84C-8521-A4AEB610ED70}"/>
              </a:ext>
            </a:extLst>
          </p:cNvPr>
          <p:cNvSpPr/>
          <p:nvPr/>
        </p:nvSpPr>
        <p:spPr>
          <a:xfrm>
            <a:off x="4011087" y="889410"/>
            <a:ext cx="3487993" cy="3152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pipe(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pid1 = fork()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(pid1 &gt; 0)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pid2=fork();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(pid2&gt;0)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AB5F57-D82A-F840-A441-763DB58C1721}"/>
              </a:ext>
            </a:extLst>
          </p:cNvPr>
          <p:cNvSpPr/>
          <p:nvPr/>
        </p:nvSpPr>
        <p:spPr>
          <a:xfrm>
            <a:off x="4000312" y="459003"/>
            <a:ext cx="3498768" cy="43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main</a:t>
            </a:r>
            <a:endParaRPr kumimoji="1" lang="zh-TW" altLang="en-US" dirty="0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209D4F33-199E-EC43-B7D1-3B856078823C}"/>
              </a:ext>
            </a:extLst>
          </p:cNvPr>
          <p:cNvSpPr/>
          <p:nvPr/>
        </p:nvSpPr>
        <p:spPr>
          <a:xfrm>
            <a:off x="3910783" y="1531722"/>
            <a:ext cx="179057" cy="179057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4" name="Picture 2" descr="「pipe png」的圖片搜尋結果">
            <a:extLst>
              <a:ext uri="{FF2B5EF4-FFF2-40B4-BE49-F238E27FC236}">
                <a16:creationId xmlns:a16="http://schemas.microsoft.com/office/drawing/2014/main" id="{9520F61C-2AB0-7146-8DD9-4B337ABEF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651" y="4594395"/>
            <a:ext cx="2472000" cy="7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向上箭號圖說文字 2">
            <a:extLst>
              <a:ext uri="{FF2B5EF4-FFF2-40B4-BE49-F238E27FC236}">
                <a16:creationId xmlns:a16="http://schemas.microsoft.com/office/drawing/2014/main" id="{3EE7C121-FF19-834B-A752-CFC550BD47AD}"/>
              </a:ext>
            </a:extLst>
          </p:cNvPr>
          <p:cNvSpPr/>
          <p:nvPr/>
        </p:nvSpPr>
        <p:spPr>
          <a:xfrm>
            <a:off x="4685068" y="5223070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[0]</a:t>
            </a:r>
            <a:endParaRPr kumimoji="1" lang="zh-TW" altLang="en-US" sz="1400" dirty="0"/>
          </a:p>
        </p:txBody>
      </p:sp>
      <p:sp>
        <p:nvSpPr>
          <p:cNvPr id="16" name="向上箭號圖說文字 15">
            <a:extLst>
              <a:ext uri="{FF2B5EF4-FFF2-40B4-BE49-F238E27FC236}">
                <a16:creationId xmlns:a16="http://schemas.microsoft.com/office/drawing/2014/main" id="{0C2E90CE-17AE-3049-9890-EE36A014040C}"/>
              </a:ext>
            </a:extLst>
          </p:cNvPr>
          <p:cNvSpPr/>
          <p:nvPr/>
        </p:nvSpPr>
        <p:spPr>
          <a:xfrm>
            <a:off x="6449662" y="5215449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[1]</a:t>
            </a:r>
            <a:endParaRPr kumimoji="1" lang="zh-TW" altLang="en-US" sz="1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323297B-A48F-244E-BE90-50AF20C0E339}"/>
              </a:ext>
            </a:extLst>
          </p:cNvPr>
          <p:cNvSpPr/>
          <p:nvPr/>
        </p:nvSpPr>
        <p:spPr>
          <a:xfrm>
            <a:off x="5864775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051648C-F1A9-E440-A3DB-6E2502EE4719}"/>
              </a:ext>
            </a:extLst>
          </p:cNvPr>
          <p:cNvSpPr/>
          <p:nvPr/>
        </p:nvSpPr>
        <p:spPr>
          <a:xfrm>
            <a:off x="6295696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cxnSp>
        <p:nvCxnSpPr>
          <p:cNvPr id="26" name="肘形接點 25">
            <a:extLst>
              <a:ext uri="{FF2B5EF4-FFF2-40B4-BE49-F238E27FC236}">
                <a16:creationId xmlns:a16="http://schemas.microsoft.com/office/drawing/2014/main" id="{914E0028-154A-8541-B4D2-DB4844EE5A0A}"/>
              </a:ext>
            </a:extLst>
          </p:cNvPr>
          <p:cNvCxnSpPr>
            <a:cxnSpLocks/>
            <a:stCxn id="23" idx="2"/>
            <a:endCxn id="14" idx="3"/>
          </p:cNvCxnSpPr>
          <p:nvPr/>
        </p:nvCxnSpPr>
        <p:spPr>
          <a:xfrm rot="16200000" flipH="1">
            <a:off x="4988159" y="2700152"/>
            <a:ext cx="3753339" cy="807646"/>
          </a:xfrm>
          <a:prstGeom prst="bentConnector4">
            <a:avLst>
              <a:gd name="adj1" fmla="val 44855"/>
              <a:gd name="adj2" fmla="val 128304"/>
            </a:avLst>
          </a:prstGeom>
          <a:ln w="19050">
            <a:solidFill>
              <a:srgbClr val="FF0000">
                <a:alpha val="50196"/>
              </a:srgbClr>
            </a:solidFill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D6CBD967-C317-A74C-89EA-9F376143DC48}"/>
              </a:ext>
            </a:extLst>
          </p:cNvPr>
          <p:cNvSpPr/>
          <p:nvPr/>
        </p:nvSpPr>
        <p:spPr>
          <a:xfrm>
            <a:off x="44755" y="2253195"/>
            <a:ext cx="4572001" cy="29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close(1);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已經將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的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[1]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接上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//『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一定要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』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關閉未使用的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否則水龍頭會關不緊（收不到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EOF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）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 “ls”, “ls”,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AC9037F-5A90-3247-B69C-163343FCF392}"/>
              </a:ext>
            </a:extLst>
          </p:cNvPr>
          <p:cNvSpPr/>
          <p:nvPr/>
        </p:nvSpPr>
        <p:spPr>
          <a:xfrm>
            <a:off x="44753" y="1830408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1</a:t>
            </a:r>
            <a:endParaRPr kumimoji="1" lang="zh-TW" altLang="en-US" dirty="0"/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70B50C39-32D4-754C-AC65-CA5C7B56C023}"/>
              </a:ext>
            </a:extLst>
          </p:cNvPr>
          <p:cNvSpPr/>
          <p:nvPr/>
        </p:nvSpPr>
        <p:spPr>
          <a:xfrm>
            <a:off x="4238732" y="3871698"/>
            <a:ext cx="930475" cy="552231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sp>
        <p:nvSpPr>
          <p:cNvPr id="21" name="向左箭號 20">
            <a:extLst>
              <a:ext uri="{FF2B5EF4-FFF2-40B4-BE49-F238E27FC236}">
                <a16:creationId xmlns:a16="http://schemas.microsoft.com/office/drawing/2014/main" id="{764978CE-FD60-C343-AA37-51AC576EAE93}"/>
              </a:ext>
            </a:extLst>
          </p:cNvPr>
          <p:cNvSpPr/>
          <p:nvPr/>
        </p:nvSpPr>
        <p:spPr>
          <a:xfrm>
            <a:off x="4238731" y="3327075"/>
            <a:ext cx="930475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cxnSp>
        <p:nvCxnSpPr>
          <p:cNvPr id="25" name="肘形接點 24">
            <a:extLst>
              <a:ext uri="{FF2B5EF4-FFF2-40B4-BE49-F238E27FC236}">
                <a16:creationId xmlns:a16="http://schemas.microsoft.com/office/drawing/2014/main" id="{4F0358CF-A41B-BC45-8F18-7F392F78A320}"/>
              </a:ext>
            </a:extLst>
          </p:cNvPr>
          <p:cNvCxnSpPr>
            <a:stCxn id="17" idx="2"/>
            <a:endCxn id="14" idx="1"/>
          </p:cNvCxnSpPr>
          <p:nvPr/>
        </p:nvCxnSpPr>
        <p:spPr>
          <a:xfrm rot="5400000">
            <a:off x="3536699" y="2487259"/>
            <a:ext cx="3753339" cy="1233433"/>
          </a:xfrm>
          <a:prstGeom prst="bentConnector4">
            <a:avLst>
              <a:gd name="adj1" fmla="val 44855"/>
              <a:gd name="adj2" fmla="val 118534"/>
            </a:avLst>
          </a:prstGeom>
          <a:ln w="19050">
            <a:solidFill>
              <a:srgbClr val="FF0000">
                <a:alpha val="50196"/>
              </a:srgbClr>
            </a:solidFill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631E22B4-AB1E-8C49-BE76-44F82B71FD53}"/>
              </a:ext>
            </a:extLst>
          </p:cNvPr>
          <p:cNvSpPr/>
          <p:nvPr/>
        </p:nvSpPr>
        <p:spPr>
          <a:xfrm>
            <a:off x="3261563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F8EF1AF-0CEC-BE48-8F51-03FC56A9E122}"/>
              </a:ext>
            </a:extLst>
          </p:cNvPr>
          <p:cNvSpPr/>
          <p:nvPr/>
        </p:nvSpPr>
        <p:spPr>
          <a:xfrm>
            <a:off x="3692484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72FDF050-707A-3C43-8B6F-930ED23C0BB0}"/>
              </a:ext>
            </a:extLst>
          </p:cNvPr>
          <p:cNvCxnSpPr>
            <a:cxnSpLocks/>
            <a:stCxn id="22" idx="2"/>
            <a:endCxn id="14" idx="1"/>
          </p:cNvCxnSpPr>
          <p:nvPr/>
        </p:nvCxnSpPr>
        <p:spPr>
          <a:xfrm rot="16200000" flipH="1">
            <a:off x="2822854" y="3006848"/>
            <a:ext cx="2577814" cy="1369779"/>
          </a:xfrm>
          <a:prstGeom prst="bentConnector2">
            <a:avLst/>
          </a:prstGeom>
          <a:ln w="19050">
            <a:solidFill>
              <a:srgbClr val="008F00">
                <a:alpha val="50196"/>
              </a:srgbClr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接點 27">
            <a:extLst>
              <a:ext uri="{FF2B5EF4-FFF2-40B4-BE49-F238E27FC236}">
                <a16:creationId xmlns:a16="http://schemas.microsoft.com/office/drawing/2014/main" id="{1814FA85-F36B-8945-B900-30A01814805E}"/>
              </a:ext>
            </a:extLst>
          </p:cNvPr>
          <p:cNvCxnSpPr>
            <a:cxnSpLocks/>
            <a:stCxn id="24" idx="2"/>
            <a:endCxn id="14" idx="3"/>
          </p:cNvCxnSpPr>
          <p:nvPr/>
        </p:nvCxnSpPr>
        <p:spPr>
          <a:xfrm rot="16200000" flipH="1">
            <a:off x="4274315" y="1986309"/>
            <a:ext cx="2577814" cy="3410858"/>
          </a:xfrm>
          <a:prstGeom prst="bentConnector4">
            <a:avLst>
              <a:gd name="adj1" fmla="val 31455"/>
              <a:gd name="adj2" fmla="val 106702"/>
            </a:avLst>
          </a:prstGeom>
          <a:ln w="19050">
            <a:solidFill>
              <a:srgbClr val="008F00">
                <a:alpha val="50196"/>
              </a:srgbClr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22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使用命令列（使用「</a:t>
            </a:r>
            <a:r>
              <a:rPr kumimoji="1" lang="en-US" altLang="zh-TW" dirty="0"/>
              <a:t>l</a:t>
            </a:r>
            <a:r>
              <a:rPr kumimoji="1" lang="zh-TW" altLang="en-US" dirty="0"/>
              <a:t>」）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zh-TW" dirty="0" err="1"/>
              <a:t>shiwulo@vm</a:t>
            </a:r>
            <a:r>
              <a:rPr kumimoji="1" lang="en-US" altLang="zh-TW" dirty="0"/>
              <a:t>:~/</a:t>
            </a:r>
            <a:r>
              <a:rPr kumimoji="1" lang="en-US" altLang="zh-TW" dirty="0" err="1"/>
              <a:t>sp</a:t>
            </a:r>
            <a:r>
              <a:rPr kumimoji="1" lang="en-US" altLang="zh-TW" dirty="0"/>
              <a:t>/ch11$ less fifo1.c </a:t>
            </a:r>
            <a:r>
              <a:rPr kumimoji="1" lang="en-US" altLang="zh-TW" dirty="0">
                <a:solidFill>
                  <a:srgbClr val="FFFF00"/>
                </a:solidFill>
              </a:rPr>
              <a:t>|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wc</a:t>
            </a:r>
            <a:r>
              <a:rPr kumimoji="1" lang="en-US" altLang="zh-TW" dirty="0"/>
              <a:t> -l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/>
              <a:t>22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/>
              <a:t>less fifo1.c</a:t>
            </a:r>
            <a:r>
              <a:rPr kumimoji="1" lang="en-US" altLang="zh-TW" dirty="0">
                <a:solidFill>
                  <a:srgbClr val="FFFF00"/>
                </a:solidFill>
              </a:rPr>
              <a:t> | </a:t>
            </a:r>
            <a:r>
              <a:rPr kumimoji="1" lang="en-US" altLang="zh-TW" dirty="0"/>
              <a:t>grep "#include"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/>
              <a:t>#include &lt;</a:t>
            </a:r>
            <a:r>
              <a:rPr kumimoji="1" lang="en-US" altLang="zh-TW" dirty="0" err="1"/>
              <a:t>fcntl.h</a:t>
            </a:r>
            <a:r>
              <a:rPr kumimoji="1" lang="en-US" altLang="zh-TW" dirty="0"/>
              <a:t>&gt;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/>
              <a:t>#include &lt;sys/</a:t>
            </a:r>
            <a:r>
              <a:rPr kumimoji="1" lang="en-US" altLang="zh-TW" dirty="0" err="1"/>
              <a:t>stat.h</a:t>
            </a:r>
            <a:r>
              <a:rPr kumimoji="1" lang="en-US" altLang="zh-TW" dirty="0"/>
              <a:t>&gt;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/>
              <a:t>#include &lt;sys/</a:t>
            </a:r>
            <a:r>
              <a:rPr kumimoji="1" lang="en-US" altLang="zh-TW" dirty="0" err="1"/>
              <a:t>types.h</a:t>
            </a:r>
            <a:r>
              <a:rPr kumimoji="1" lang="en-US" altLang="zh-TW" dirty="0"/>
              <a:t>&gt;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/>
              <a:t>#include &lt;</a:t>
            </a:r>
            <a:r>
              <a:rPr kumimoji="1" lang="en-US" altLang="zh-TW" dirty="0" err="1"/>
              <a:t>unistd.h</a:t>
            </a:r>
            <a:r>
              <a:rPr kumimoji="1" lang="en-US" altLang="zh-TW" dirty="0"/>
              <a:t>&gt;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/>
              <a:t>#include &lt;</a:t>
            </a:r>
            <a:r>
              <a:rPr kumimoji="1" lang="en-US" altLang="zh-TW" dirty="0" err="1"/>
              <a:t>stdio.h</a:t>
            </a:r>
            <a:r>
              <a:rPr kumimoji="1" lang="en-US" altLang="zh-TW" dirty="0"/>
              <a:t>&gt;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/>
              <a:t>#include &lt;</a:t>
            </a:r>
            <a:r>
              <a:rPr kumimoji="1" lang="en-US" altLang="zh-TW" dirty="0" err="1"/>
              <a:t>string.h</a:t>
            </a:r>
            <a:r>
              <a:rPr kumimoji="1" lang="en-US" altLang="zh-TW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560310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89C10-D635-A94E-9B94-24BFAA31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3" y="337179"/>
            <a:ext cx="11975796" cy="1325563"/>
          </a:xfrm>
          <a:gradFill>
            <a:gsLst>
              <a:gs pos="61000">
                <a:srgbClr val="BB9479"/>
              </a:gs>
              <a:gs pos="0">
                <a:schemeClr val="accent2">
                  <a:lumMod val="50000"/>
                </a:schemeClr>
              </a:gs>
              <a:gs pos="100000">
                <a:srgbClr val="FFFFFF"/>
              </a:gs>
            </a:gsLst>
            <a:lin ang="0" scaled="0"/>
          </a:gradFill>
        </p:spPr>
        <p:txBody>
          <a:bodyPr/>
          <a:lstStyle/>
          <a:p>
            <a:r>
              <a:rPr kumimoji="1" lang="zh-TW" altLang="en-US" b="1" dirty="0">
                <a:solidFill>
                  <a:schemeClr val="bg1"/>
                </a:solidFill>
              </a:rPr>
              <a:t>程式碼概念圖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CB3B27-65EE-A84C-8521-A4AEB610ED70}"/>
              </a:ext>
            </a:extLst>
          </p:cNvPr>
          <p:cNvSpPr/>
          <p:nvPr/>
        </p:nvSpPr>
        <p:spPr>
          <a:xfrm>
            <a:off x="4011087" y="889410"/>
            <a:ext cx="3487993" cy="3152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pipe(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pid1 = fork()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(pid1 &gt; 0)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pid2=fork();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(pid2&gt;0)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AB5F57-D82A-F840-A441-763DB58C1721}"/>
              </a:ext>
            </a:extLst>
          </p:cNvPr>
          <p:cNvSpPr/>
          <p:nvPr/>
        </p:nvSpPr>
        <p:spPr>
          <a:xfrm>
            <a:off x="4000312" y="459003"/>
            <a:ext cx="3498768" cy="43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main</a:t>
            </a:r>
            <a:endParaRPr kumimoji="1" lang="zh-TW" altLang="en-US" dirty="0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209D4F33-199E-EC43-B7D1-3B856078823C}"/>
              </a:ext>
            </a:extLst>
          </p:cNvPr>
          <p:cNvSpPr/>
          <p:nvPr/>
        </p:nvSpPr>
        <p:spPr>
          <a:xfrm>
            <a:off x="5522260" y="1830408"/>
            <a:ext cx="179057" cy="179057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4" name="Picture 2" descr="「pipe png」的圖片搜尋結果">
            <a:extLst>
              <a:ext uri="{FF2B5EF4-FFF2-40B4-BE49-F238E27FC236}">
                <a16:creationId xmlns:a16="http://schemas.microsoft.com/office/drawing/2014/main" id="{9520F61C-2AB0-7146-8DD9-4B337ABEF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651" y="4594395"/>
            <a:ext cx="2472000" cy="7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向上箭號圖說文字 2">
            <a:extLst>
              <a:ext uri="{FF2B5EF4-FFF2-40B4-BE49-F238E27FC236}">
                <a16:creationId xmlns:a16="http://schemas.microsoft.com/office/drawing/2014/main" id="{3EE7C121-FF19-834B-A752-CFC550BD47AD}"/>
              </a:ext>
            </a:extLst>
          </p:cNvPr>
          <p:cNvSpPr/>
          <p:nvPr/>
        </p:nvSpPr>
        <p:spPr>
          <a:xfrm>
            <a:off x="4685068" y="5223070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[0]</a:t>
            </a:r>
            <a:endParaRPr kumimoji="1" lang="zh-TW" altLang="en-US" sz="1400" dirty="0"/>
          </a:p>
        </p:txBody>
      </p:sp>
      <p:sp>
        <p:nvSpPr>
          <p:cNvPr id="16" name="向上箭號圖說文字 15">
            <a:extLst>
              <a:ext uri="{FF2B5EF4-FFF2-40B4-BE49-F238E27FC236}">
                <a16:creationId xmlns:a16="http://schemas.microsoft.com/office/drawing/2014/main" id="{0C2E90CE-17AE-3049-9890-EE36A014040C}"/>
              </a:ext>
            </a:extLst>
          </p:cNvPr>
          <p:cNvSpPr/>
          <p:nvPr/>
        </p:nvSpPr>
        <p:spPr>
          <a:xfrm>
            <a:off x="6449662" y="5215449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[1]</a:t>
            </a:r>
            <a:endParaRPr kumimoji="1" lang="zh-TW" altLang="en-US" sz="1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323297B-A48F-244E-BE90-50AF20C0E339}"/>
              </a:ext>
            </a:extLst>
          </p:cNvPr>
          <p:cNvSpPr/>
          <p:nvPr/>
        </p:nvSpPr>
        <p:spPr>
          <a:xfrm>
            <a:off x="5864775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051648C-F1A9-E440-A3DB-6E2502EE4719}"/>
              </a:ext>
            </a:extLst>
          </p:cNvPr>
          <p:cNvSpPr/>
          <p:nvPr/>
        </p:nvSpPr>
        <p:spPr>
          <a:xfrm>
            <a:off x="6295696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cxnSp>
        <p:nvCxnSpPr>
          <p:cNvPr id="26" name="肘形接點 25">
            <a:extLst>
              <a:ext uri="{FF2B5EF4-FFF2-40B4-BE49-F238E27FC236}">
                <a16:creationId xmlns:a16="http://schemas.microsoft.com/office/drawing/2014/main" id="{914E0028-154A-8541-B4D2-DB4844EE5A0A}"/>
              </a:ext>
            </a:extLst>
          </p:cNvPr>
          <p:cNvCxnSpPr>
            <a:cxnSpLocks/>
            <a:stCxn id="23" idx="2"/>
            <a:endCxn id="14" idx="3"/>
          </p:cNvCxnSpPr>
          <p:nvPr/>
        </p:nvCxnSpPr>
        <p:spPr>
          <a:xfrm rot="16200000" flipH="1">
            <a:off x="4988159" y="2700152"/>
            <a:ext cx="3753339" cy="807646"/>
          </a:xfrm>
          <a:prstGeom prst="bentConnector4">
            <a:avLst>
              <a:gd name="adj1" fmla="val 44855"/>
              <a:gd name="adj2" fmla="val 128304"/>
            </a:avLst>
          </a:prstGeom>
          <a:ln w="19050">
            <a:solidFill>
              <a:srgbClr val="FF0000">
                <a:alpha val="50196"/>
              </a:srgbClr>
            </a:solidFill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D6CBD967-C317-A74C-89EA-9F376143DC48}"/>
              </a:ext>
            </a:extLst>
          </p:cNvPr>
          <p:cNvSpPr/>
          <p:nvPr/>
        </p:nvSpPr>
        <p:spPr>
          <a:xfrm>
            <a:off x="44755" y="2253195"/>
            <a:ext cx="4572001" cy="29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close(1);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已經將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的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[1]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接上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//『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一定要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』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關閉未使用的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否則水龍頭會關不緊（收不到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EOF 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）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 “ls”, “ls”,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AC9037F-5A90-3247-B69C-163343FCF392}"/>
              </a:ext>
            </a:extLst>
          </p:cNvPr>
          <p:cNvSpPr/>
          <p:nvPr/>
        </p:nvSpPr>
        <p:spPr>
          <a:xfrm>
            <a:off x="44753" y="1830408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1</a:t>
            </a:r>
            <a:endParaRPr kumimoji="1" lang="zh-TW" altLang="en-US" dirty="0"/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70B50C39-32D4-754C-AC65-CA5C7B56C023}"/>
              </a:ext>
            </a:extLst>
          </p:cNvPr>
          <p:cNvSpPr/>
          <p:nvPr/>
        </p:nvSpPr>
        <p:spPr>
          <a:xfrm>
            <a:off x="4238732" y="3871698"/>
            <a:ext cx="930475" cy="552231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sp>
        <p:nvSpPr>
          <p:cNvPr id="21" name="向左箭號 20">
            <a:extLst>
              <a:ext uri="{FF2B5EF4-FFF2-40B4-BE49-F238E27FC236}">
                <a16:creationId xmlns:a16="http://schemas.microsoft.com/office/drawing/2014/main" id="{764978CE-FD60-C343-AA37-51AC576EAE93}"/>
              </a:ext>
            </a:extLst>
          </p:cNvPr>
          <p:cNvSpPr/>
          <p:nvPr/>
        </p:nvSpPr>
        <p:spPr>
          <a:xfrm>
            <a:off x="4238731" y="3327075"/>
            <a:ext cx="930475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cxnSp>
        <p:nvCxnSpPr>
          <p:cNvPr id="25" name="肘形接點 24">
            <a:extLst>
              <a:ext uri="{FF2B5EF4-FFF2-40B4-BE49-F238E27FC236}">
                <a16:creationId xmlns:a16="http://schemas.microsoft.com/office/drawing/2014/main" id="{4F0358CF-A41B-BC45-8F18-7F392F78A320}"/>
              </a:ext>
            </a:extLst>
          </p:cNvPr>
          <p:cNvCxnSpPr>
            <a:stCxn id="17" idx="2"/>
            <a:endCxn id="14" idx="1"/>
          </p:cNvCxnSpPr>
          <p:nvPr/>
        </p:nvCxnSpPr>
        <p:spPr>
          <a:xfrm rot="5400000">
            <a:off x="3536699" y="2487259"/>
            <a:ext cx="3753339" cy="1233433"/>
          </a:xfrm>
          <a:prstGeom prst="bentConnector4">
            <a:avLst>
              <a:gd name="adj1" fmla="val 44855"/>
              <a:gd name="adj2" fmla="val 118534"/>
            </a:avLst>
          </a:prstGeom>
          <a:ln w="19050">
            <a:solidFill>
              <a:srgbClr val="FF0000">
                <a:alpha val="50196"/>
              </a:srgbClr>
            </a:solidFill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F89D489A-E64D-ED46-AA5E-66298DD4BEE2}"/>
              </a:ext>
            </a:extLst>
          </p:cNvPr>
          <p:cNvSpPr/>
          <p:nvPr/>
        </p:nvSpPr>
        <p:spPr>
          <a:xfrm>
            <a:off x="3261563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F8C21B9-91C4-1B4B-83D8-C5732D8EF876}"/>
              </a:ext>
            </a:extLst>
          </p:cNvPr>
          <p:cNvSpPr/>
          <p:nvPr/>
        </p:nvSpPr>
        <p:spPr>
          <a:xfrm>
            <a:off x="3692484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cxnSp>
        <p:nvCxnSpPr>
          <p:cNvPr id="30" name="肘形接點 29">
            <a:extLst>
              <a:ext uri="{FF2B5EF4-FFF2-40B4-BE49-F238E27FC236}">
                <a16:creationId xmlns:a16="http://schemas.microsoft.com/office/drawing/2014/main" id="{A79E18E2-5800-864C-AB81-29A9CADE9592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22854" y="3006848"/>
            <a:ext cx="2577814" cy="1369779"/>
          </a:xfrm>
          <a:prstGeom prst="bentConnector2">
            <a:avLst/>
          </a:prstGeom>
          <a:ln w="19050">
            <a:solidFill>
              <a:srgbClr val="008F00">
                <a:alpha val="50196"/>
              </a:srgbClr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肘形接點 30">
            <a:extLst>
              <a:ext uri="{FF2B5EF4-FFF2-40B4-BE49-F238E27FC236}">
                <a16:creationId xmlns:a16="http://schemas.microsoft.com/office/drawing/2014/main" id="{E94DA344-1123-B047-B35A-7E49827682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74315" y="1986309"/>
            <a:ext cx="2577814" cy="3410858"/>
          </a:xfrm>
          <a:prstGeom prst="bentConnector4">
            <a:avLst>
              <a:gd name="adj1" fmla="val 31455"/>
              <a:gd name="adj2" fmla="val 106702"/>
            </a:avLst>
          </a:prstGeom>
          <a:ln w="19050">
            <a:solidFill>
              <a:srgbClr val="008F00">
                <a:alpha val="50196"/>
              </a:srgbClr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4823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89C10-D635-A94E-9B94-24BFAA31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3" y="337179"/>
            <a:ext cx="11975796" cy="1325563"/>
          </a:xfrm>
          <a:gradFill>
            <a:gsLst>
              <a:gs pos="61000">
                <a:srgbClr val="BB9479"/>
              </a:gs>
              <a:gs pos="0">
                <a:schemeClr val="accent2">
                  <a:lumMod val="50000"/>
                </a:schemeClr>
              </a:gs>
              <a:gs pos="100000">
                <a:srgbClr val="FFFFFF"/>
              </a:gs>
            </a:gsLst>
            <a:lin ang="0" scaled="0"/>
          </a:gradFill>
        </p:spPr>
        <p:txBody>
          <a:bodyPr/>
          <a:lstStyle/>
          <a:p>
            <a:r>
              <a:rPr kumimoji="1" lang="zh-TW" altLang="en-US" b="1" dirty="0">
                <a:solidFill>
                  <a:schemeClr val="bg1"/>
                </a:solidFill>
              </a:rPr>
              <a:t>程式碼概念圖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CB3B27-65EE-A84C-8521-A4AEB610ED70}"/>
              </a:ext>
            </a:extLst>
          </p:cNvPr>
          <p:cNvSpPr/>
          <p:nvPr/>
        </p:nvSpPr>
        <p:spPr>
          <a:xfrm>
            <a:off x="4011087" y="889410"/>
            <a:ext cx="3487993" cy="3152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pipe(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pid1 = fork()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(pid1 &gt; 0)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pid2=fork();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(pid2&gt;0)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AB5F57-D82A-F840-A441-763DB58C1721}"/>
              </a:ext>
            </a:extLst>
          </p:cNvPr>
          <p:cNvSpPr/>
          <p:nvPr/>
        </p:nvSpPr>
        <p:spPr>
          <a:xfrm>
            <a:off x="4000312" y="459003"/>
            <a:ext cx="3498768" cy="43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main</a:t>
            </a:r>
            <a:endParaRPr kumimoji="1" lang="zh-TW" altLang="en-US" dirty="0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209D4F33-199E-EC43-B7D1-3B856078823C}"/>
              </a:ext>
            </a:extLst>
          </p:cNvPr>
          <p:cNvSpPr/>
          <p:nvPr/>
        </p:nvSpPr>
        <p:spPr>
          <a:xfrm>
            <a:off x="5522260" y="2088822"/>
            <a:ext cx="179057" cy="179057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4" name="Picture 2" descr="「pipe png」的圖片搜尋結果">
            <a:extLst>
              <a:ext uri="{FF2B5EF4-FFF2-40B4-BE49-F238E27FC236}">
                <a16:creationId xmlns:a16="http://schemas.microsoft.com/office/drawing/2014/main" id="{9520F61C-2AB0-7146-8DD9-4B337ABEF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651" y="4594395"/>
            <a:ext cx="2472000" cy="7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向上箭號圖說文字 2">
            <a:extLst>
              <a:ext uri="{FF2B5EF4-FFF2-40B4-BE49-F238E27FC236}">
                <a16:creationId xmlns:a16="http://schemas.microsoft.com/office/drawing/2014/main" id="{3EE7C121-FF19-834B-A752-CFC550BD47AD}"/>
              </a:ext>
            </a:extLst>
          </p:cNvPr>
          <p:cNvSpPr/>
          <p:nvPr/>
        </p:nvSpPr>
        <p:spPr>
          <a:xfrm>
            <a:off x="4685068" y="5223070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[0]</a:t>
            </a:r>
            <a:endParaRPr kumimoji="1" lang="zh-TW" altLang="en-US" sz="1400" dirty="0"/>
          </a:p>
        </p:txBody>
      </p:sp>
      <p:sp>
        <p:nvSpPr>
          <p:cNvPr id="16" name="向上箭號圖說文字 15">
            <a:extLst>
              <a:ext uri="{FF2B5EF4-FFF2-40B4-BE49-F238E27FC236}">
                <a16:creationId xmlns:a16="http://schemas.microsoft.com/office/drawing/2014/main" id="{0C2E90CE-17AE-3049-9890-EE36A014040C}"/>
              </a:ext>
            </a:extLst>
          </p:cNvPr>
          <p:cNvSpPr/>
          <p:nvPr/>
        </p:nvSpPr>
        <p:spPr>
          <a:xfrm>
            <a:off x="6449662" y="5215449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[1]</a:t>
            </a:r>
            <a:endParaRPr kumimoji="1" lang="zh-TW" altLang="en-US" sz="1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323297B-A48F-244E-BE90-50AF20C0E339}"/>
              </a:ext>
            </a:extLst>
          </p:cNvPr>
          <p:cNvSpPr/>
          <p:nvPr/>
        </p:nvSpPr>
        <p:spPr>
          <a:xfrm>
            <a:off x="5864775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051648C-F1A9-E440-A3DB-6E2502EE4719}"/>
              </a:ext>
            </a:extLst>
          </p:cNvPr>
          <p:cNvSpPr/>
          <p:nvPr/>
        </p:nvSpPr>
        <p:spPr>
          <a:xfrm>
            <a:off x="6295696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6CBD967-C317-A74C-89EA-9F376143DC48}"/>
              </a:ext>
            </a:extLst>
          </p:cNvPr>
          <p:cNvSpPr/>
          <p:nvPr/>
        </p:nvSpPr>
        <p:spPr>
          <a:xfrm>
            <a:off x="44755" y="2253195"/>
            <a:ext cx="4572001" cy="29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close(1);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已經將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的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[1]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接上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//『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一定要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』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關閉未使用的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否則水龍頭會關不緊（收不到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EOF 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）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 “ls”, “ls”,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AC9037F-5A90-3247-B69C-163343FCF392}"/>
              </a:ext>
            </a:extLst>
          </p:cNvPr>
          <p:cNvSpPr/>
          <p:nvPr/>
        </p:nvSpPr>
        <p:spPr>
          <a:xfrm>
            <a:off x="44753" y="1830408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1</a:t>
            </a:r>
            <a:endParaRPr kumimoji="1" lang="zh-TW" altLang="en-US" dirty="0"/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70B50C39-32D4-754C-AC65-CA5C7B56C023}"/>
              </a:ext>
            </a:extLst>
          </p:cNvPr>
          <p:cNvSpPr/>
          <p:nvPr/>
        </p:nvSpPr>
        <p:spPr>
          <a:xfrm>
            <a:off x="4238732" y="3871698"/>
            <a:ext cx="930475" cy="552231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sp>
        <p:nvSpPr>
          <p:cNvPr id="21" name="向左箭號 20">
            <a:extLst>
              <a:ext uri="{FF2B5EF4-FFF2-40B4-BE49-F238E27FC236}">
                <a16:creationId xmlns:a16="http://schemas.microsoft.com/office/drawing/2014/main" id="{764978CE-FD60-C343-AA37-51AC576EAE93}"/>
              </a:ext>
            </a:extLst>
          </p:cNvPr>
          <p:cNvSpPr/>
          <p:nvPr/>
        </p:nvSpPr>
        <p:spPr>
          <a:xfrm>
            <a:off x="4238731" y="3327075"/>
            <a:ext cx="930475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cxnSp>
        <p:nvCxnSpPr>
          <p:cNvPr id="25" name="肘形接點 24">
            <a:extLst>
              <a:ext uri="{FF2B5EF4-FFF2-40B4-BE49-F238E27FC236}">
                <a16:creationId xmlns:a16="http://schemas.microsoft.com/office/drawing/2014/main" id="{4F0358CF-A41B-BC45-8F18-7F392F78A320}"/>
              </a:ext>
            </a:extLst>
          </p:cNvPr>
          <p:cNvCxnSpPr>
            <a:stCxn id="17" idx="2"/>
            <a:endCxn id="14" idx="1"/>
          </p:cNvCxnSpPr>
          <p:nvPr/>
        </p:nvCxnSpPr>
        <p:spPr>
          <a:xfrm rot="5400000">
            <a:off x="3536699" y="2487259"/>
            <a:ext cx="3753339" cy="1233433"/>
          </a:xfrm>
          <a:prstGeom prst="bentConnector4">
            <a:avLst>
              <a:gd name="adj1" fmla="val 44855"/>
              <a:gd name="adj2" fmla="val 118534"/>
            </a:avLst>
          </a:prstGeom>
          <a:ln w="19050">
            <a:solidFill>
              <a:srgbClr val="FF0000">
                <a:alpha val="50196"/>
              </a:srgbClr>
            </a:solidFill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BD0F10D7-C2EB-804C-8D44-DBC8CA3FCAFC}"/>
              </a:ext>
            </a:extLst>
          </p:cNvPr>
          <p:cNvSpPr/>
          <p:nvPr/>
        </p:nvSpPr>
        <p:spPr>
          <a:xfrm>
            <a:off x="7448549" y="2677181"/>
            <a:ext cx="4572001" cy="2538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if(pid2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stdin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關上沒用的水龍頭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88F7610-6CC9-764A-A8EF-79EA02125435}"/>
              </a:ext>
            </a:extLst>
          </p:cNvPr>
          <p:cNvSpPr/>
          <p:nvPr/>
        </p:nvSpPr>
        <p:spPr>
          <a:xfrm>
            <a:off x="7448548" y="2254394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2</a:t>
            </a:r>
            <a:endParaRPr kumimoji="1" lang="zh-TW" altLang="en-US" dirty="0"/>
          </a:p>
        </p:txBody>
      </p:sp>
      <p:sp>
        <p:nvSpPr>
          <p:cNvPr id="29" name="向右箭號 28">
            <a:extLst>
              <a:ext uri="{FF2B5EF4-FFF2-40B4-BE49-F238E27FC236}">
                <a16:creationId xmlns:a16="http://schemas.microsoft.com/office/drawing/2014/main" id="{E4AC2C84-FA1C-974E-86E5-B72AE3B9072F}"/>
              </a:ext>
            </a:extLst>
          </p:cNvPr>
          <p:cNvSpPr/>
          <p:nvPr/>
        </p:nvSpPr>
        <p:spPr>
          <a:xfrm>
            <a:off x="6990525" y="3298235"/>
            <a:ext cx="905284" cy="528809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sp>
        <p:nvSpPr>
          <p:cNvPr id="30" name="向左箭號 29">
            <a:extLst>
              <a:ext uri="{FF2B5EF4-FFF2-40B4-BE49-F238E27FC236}">
                <a16:creationId xmlns:a16="http://schemas.microsoft.com/office/drawing/2014/main" id="{5364B80C-A081-A341-B2F1-2D9BF0295D65}"/>
              </a:ext>
            </a:extLst>
          </p:cNvPr>
          <p:cNvSpPr/>
          <p:nvPr/>
        </p:nvSpPr>
        <p:spPr>
          <a:xfrm>
            <a:off x="6990525" y="3883410"/>
            <a:ext cx="905284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cxnSp>
        <p:nvCxnSpPr>
          <p:cNvPr id="26" name="肘形接點 25">
            <a:extLst>
              <a:ext uri="{FF2B5EF4-FFF2-40B4-BE49-F238E27FC236}">
                <a16:creationId xmlns:a16="http://schemas.microsoft.com/office/drawing/2014/main" id="{914E0028-154A-8541-B4D2-DB4844EE5A0A}"/>
              </a:ext>
            </a:extLst>
          </p:cNvPr>
          <p:cNvCxnSpPr>
            <a:cxnSpLocks/>
            <a:stCxn id="23" idx="2"/>
            <a:endCxn id="14" idx="3"/>
          </p:cNvCxnSpPr>
          <p:nvPr/>
        </p:nvCxnSpPr>
        <p:spPr>
          <a:xfrm rot="16200000" flipH="1">
            <a:off x="4988159" y="2700152"/>
            <a:ext cx="3753339" cy="807646"/>
          </a:xfrm>
          <a:prstGeom prst="bentConnector4">
            <a:avLst>
              <a:gd name="adj1" fmla="val 44855"/>
              <a:gd name="adj2" fmla="val 128304"/>
            </a:avLst>
          </a:prstGeom>
          <a:ln w="19050">
            <a:solidFill>
              <a:srgbClr val="FF0000">
                <a:alpha val="50196"/>
              </a:srgbClr>
            </a:solidFill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AB5DA2AE-923F-D048-9EDE-1EA1DE91AC20}"/>
              </a:ext>
            </a:extLst>
          </p:cNvPr>
          <p:cNvSpPr/>
          <p:nvPr/>
        </p:nvSpPr>
        <p:spPr>
          <a:xfrm>
            <a:off x="3261563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5F1F0A9-1873-BE4E-92BA-6A9F3212730F}"/>
              </a:ext>
            </a:extLst>
          </p:cNvPr>
          <p:cNvSpPr/>
          <p:nvPr/>
        </p:nvSpPr>
        <p:spPr>
          <a:xfrm>
            <a:off x="3692484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cxnSp>
        <p:nvCxnSpPr>
          <p:cNvPr id="35" name="肘形接點 34">
            <a:extLst>
              <a:ext uri="{FF2B5EF4-FFF2-40B4-BE49-F238E27FC236}">
                <a16:creationId xmlns:a16="http://schemas.microsoft.com/office/drawing/2014/main" id="{98B1F0C0-9065-D84E-96C3-8E84D3089853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22854" y="3006848"/>
            <a:ext cx="2577814" cy="1369779"/>
          </a:xfrm>
          <a:prstGeom prst="bentConnector2">
            <a:avLst/>
          </a:prstGeom>
          <a:ln w="19050">
            <a:solidFill>
              <a:srgbClr val="008F00">
                <a:alpha val="50196"/>
              </a:srgbClr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接點 35">
            <a:extLst>
              <a:ext uri="{FF2B5EF4-FFF2-40B4-BE49-F238E27FC236}">
                <a16:creationId xmlns:a16="http://schemas.microsoft.com/office/drawing/2014/main" id="{2964B817-374F-AB48-A38F-EE02C92BE692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74315" y="1986309"/>
            <a:ext cx="2577814" cy="3410858"/>
          </a:xfrm>
          <a:prstGeom prst="bentConnector4">
            <a:avLst>
              <a:gd name="adj1" fmla="val 31455"/>
              <a:gd name="adj2" fmla="val 106702"/>
            </a:avLst>
          </a:prstGeom>
          <a:ln w="19050">
            <a:solidFill>
              <a:srgbClr val="008F00">
                <a:alpha val="50196"/>
              </a:srgbClr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581261DE-4BCC-DA4E-A534-6FBBC7A51788}"/>
              </a:ext>
            </a:extLst>
          </p:cNvPr>
          <p:cNvSpPr/>
          <p:nvPr/>
        </p:nvSpPr>
        <p:spPr>
          <a:xfrm>
            <a:off x="10703876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55FD015-ED36-5649-874B-321DBEB9810F}"/>
              </a:ext>
            </a:extLst>
          </p:cNvPr>
          <p:cNvSpPr/>
          <p:nvPr/>
        </p:nvSpPr>
        <p:spPr>
          <a:xfrm>
            <a:off x="11134797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cxnSp>
        <p:nvCxnSpPr>
          <p:cNvPr id="39" name="肘形接點 38">
            <a:extLst>
              <a:ext uri="{FF2B5EF4-FFF2-40B4-BE49-F238E27FC236}">
                <a16:creationId xmlns:a16="http://schemas.microsoft.com/office/drawing/2014/main" id="{501DDB79-8C11-A544-8F84-41C11FD974D8}"/>
              </a:ext>
            </a:extLst>
          </p:cNvPr>
          <p:cNvCxnSpPr>
            <a:cxnSpLocks/>
            <a:stCxn id="37" idx="1"/>
            <a:endCxn id="14" idx="1"/>
          </p:cNvCxnSpPr>
          <p:nvPr/>
        </p:nvCxnSpPr>
        <p:spPr>
          <a:xfrm rot="10800000" flipV="1">
            <a:off x="4796652" y="2848009"/>
            <a:ext cx="5907225" cy="2132635"/>
          </a:xfrm>
          <a:prstGeom prst="bentConnector3">
            <a:avLst>
              <a:gd name="adj1" fmla="val 103870"/>
            </a:avLst>
          </a:prstGeom>
          <a:ln w="19050">
            <a:solidFill>
              <a:schemeClr val="tx1">
                <a:lumMod val="95000"/>
                <a:lumOff val="5000"/>
                <a:alpha val="50196"/>
              </a:schemeClr>
            </a:solidFill>
            <a:tailEnd type="triangle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接點 39">
            <a:extLst>
              <a:ext uri="{FF2B5EF4-FFF2-40B4-BE49-F238E27FC236}">
                <a16:creationId xmlns:a16="http://schemas.microsoft.com/office/drawing/2014/main" id="{0D3619FE-6CB3-D04C-B3B2-0BD1CC098E00}"/>
              </a:ext>
            </a:extLst>
          </p:cNvPr>
          <p:cNvCxnSpPr>
            <a:cxnSpLocks/>
            <a:stCxn id="38" idx="2"/>
            <a:endCxn id="14" idx="3"/>
          </p:cNvCxnSpPr>
          <p:nvPr/>
        </p:nvCxnSpPr>
        <p:spPr>
          <a:xfrm rot="5400000">
            <a:off x="8287910" y="1968449"/>
            <a:ext cx="1992938" cy="4031455"/>
          </a:xfrm>
          <a:prstGeom prst="bentConnector2">
            <a:avLst/>
          </a:prstGeom>
          <a:ln w="19050">
            <a:solidFill>
              <a:schemeClr val="tx1">
                <a:lumMod val="95000"/>
                <a:lumOff val="5000"/>
                <a:alpha val="50196"/>
              </a:schemeClr>
            </a:solidFill>
            <a:tailEnd type="triangle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659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89C10-D635-A94E-9B94-24BFAA31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3" y="337179"/>
            <a:ext cx="11975796" cy="1325563"/>
          </a:xfrm>
          <a:gradFill>
            <a:gsLst>
              <a:gs pos="61000">
                <a:srgbClr val="BB9479"/>
              </a:gs>
              <a:gs pos="0">
                <a:schemeClr val="accent2">
                  <a:lumMod val="50000"/>
                </a:schemeClr>
              </a:gs>
              <a:gs pos="100000">
                <a:srgbClr val="FFFFFF"/>
              </a:gs>
            </a:gsLst>
            <a:lin ang="0" scaled="0"/>
          </a:gradFill>
        </p:spPr>
        <p:txBody>
          <a:bodyPr/>
          <a:lstStyle/>
          <a:p>
            <a:r>
              <a:rPr kumimoji="1" lang="zh-TW" altLang="en-US" b="1" dirty="0">
                <a:solidFill>
                  <a:schemeClr val="bg1"/>
                </a:solidFill>
              </a:rPr>
              <a:t>程式碼概念圖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CB3B27-65EE-A84C-8521-A4AEB610ED70}"/>
              </a:ext>
            </a:extLst>
          </p:cNvPr>
          <p:cNvSpPr/>
          <p:nvPr/>
        </p:nvSpPr>
        <p:spPr>
          <a:xfrm>
            <a:off x="4011087" y="889410"/>
            <a:ext cx="3487993" cy="3152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pipe(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pid1 = fork()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(pid1 &gt; 0)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pid2=fork();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(pid2&gt;0)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AB5F57-D82A-F840-A441-763DB58C1721}"/>
              </a:ext>
            </a:extLst>
          </p:cNvPr>
          <p:cNvSpPr/>
          <p:nvPr/>
        </p:nvSpPr>
        <p:spPr>
          <a:xfrm>
            <a:off x="4000312" y="459003"/>
            <a:ext cx="3498768" cy="43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main</a:t>
            </a:r>
            <a:endParaRPr kumimoji="1" lang="zh-TW" altLang="en-US" dirty="0"/>
          </a:p>
        </p:txBody>
      </p:sp>
      <p:pic>
        <p:nvPicPr>
          <p:cNvPr id="14" name="Picture 2" descr="「pipe png」的圖片搜尋結果">
            <a:extLst>
              <a:ext uri="{FF2B5EF4-FFF2-40B4-BE49-F238E27FC236}">
                <a16:creationId xmlns:a16="http://schemas.microsoft.com/office/drawing/2014/main" id="{9520F61C-2AB0-7146-8DD9-4B337ABEF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651" y="4594395"/>
            <a:ext cx="2472000" cy="7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向上箭號圖說文字 2">
            <a:extLst>
              <a:ext uri="{FF2B5EF4-FFF2-40B4-BE49-F238E27FC236}">
                <a16:creationId xmlns:a16="http://schemas.microsoft.com/office/drawing/2014/main" id="{3EE7C121-FF19-834B-A752-CFC550BD47AD}"/>
              </a:ext>
            </a:extLst>
          </p:cNvPr>
          <p:cNvSpPr/>
          <p:nvPr/>
        </p:nvSpPr>
        <p:spPr>
          <a:xfrm>
            <a:off x="4685068" y="5223070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[0]</a:t>
            </a:r>
            <a:endParaRPr kumimoji="1" lang="zh-TW" altLang="en-US" sz="1400" dirty="0"/>
          </a:p>
        </p:txBody>
      </p:sp>
      <p:sp>
        <p:nvSpPr>
          <p:cNvPr id="16" name="向上箭號圖說文字 15">
            <a:extLst>
              <a:ext uri="{FF2B5EF4-FFF2-40B4-BE49-F238E27FC236}">
                <a16:creationId xmlns:a16="http://schemas.microsoft.com/office/drawing/2014/main" id="{0C2E90CE-17AE-3049-9890-EE36A014040C}"/>
              </a:ext>
            </a:extLst>
          </p:cNvPr>
          <p:cNvSpPr/>
          <p:nvPr/>
        </p:nvSpPr>
        <p:spPr>
          <a:xfrm>
            <a:off x="6449662" y="5215449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[1]</a:t>
            </a:r>
            <a:endParaRPr kumimoji="1" lang="zh-TW" altLang="en-US" sz="1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323297B-A48F-244E-BE90-50AF20C0E339}"/>
              </a:ext>
            </a:extLst>
          </p:cNvPr>
          <p:cNvSpPr/>
          <p:nvPr/>
        </p:nvSpPr>
        <p:spPr>
          <a:xfrm>
            <a:off x="5864775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051648C-F1A9-E440-A3DB-6E2502EE4719}"/>
              </a:ext>
            </a:extLst>
          </p:cNvPr>
          <p:cNvSpPr/>
          <p:nvPr/>
        </p:nvSpPr>
        <p:spPr>
          <a:xfrm>
            <a:off x="6295696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6CBD967-C317-A74C-89EA-9F376143DC48}"/>
              </a:ext>
            </a:extLst>
          </p:cNvPr>
          <p:cNvSpPr/>
          <p:nvPr/>
        </p:nvSpPr>
        <p:spPr>
          <a:xfrm>
            <a:off x="44755" y="2253195"/>
            <a:ext cx="4572001" cy="29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close(1);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已經將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的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[1]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接上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//『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一定要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』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關閉未使用的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否則水龍頭會關不緊（收不到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EOF 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）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 “ls”, “ls”,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AC9037F-5A90-3247-B69C-163343FCF392}"/>
              </a:ext>
            </a:extLst>
          </p:cNvPr>
          <p:cNvSpPr/>
          <p:nvPr/>
        </p:nvSpPr>
        <p:spPr>
          <a:xfrm>
            <a:off x="44753" y="1830408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1</a:t>
            </a:r>
            <a:endParaRPr kumimoji="1" lang="zh-TW" altLang="en-US" dirty="0"/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70B50C39-32D4-754C-AC65-CA5C7B56C023}"/>
              </a:ext>
            </a:extLst>
          </p:cNvPr>
          <p:cNvSpPr/>
          <p:nvPr/>
        </p:nvSpPr>
        <p:spPr>
          <a:xfrm>
            <a:off x="4238732" y="3871698"/>
            <a:ext cx="930475" cy="552231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sp>
        <p:nvSpPr>
          <p:cNvPr id="21" name="向左箭號 20">
            <a:extLst>
              <a:ext uri="{FF2B5EF4-FFF2-40B4-BE49-F238E27FC236}">
                <a16:creationId xmlns:a16="http://schemas.microsoft.com/office/drawing/2014/main" id="{764978CE-FD60-C343-AA37-51AC576EAE93}"/>
              </a:ext>
            </a:extLst>
          </p:cNvPr>
          <p:cNvSpPr/>
          <p:nvPr/>
        </p:nvSpPr>
        <p:spPr>
          <a:xfrm>
            <a:off x="4238731" y="3327075"/>
            <a:ext cx="930475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D0F10D7-C2EB-804C-8D44-DBC8CA3FCAFC}"/>
              </a:ext>
            </a:extLst>
          </p:cNvPr>
          <p:cNvSpPr/>
          <p:nvPr/>
        </p:nvSpPr>
        <p:spPr>
          <a:xfrm>
            <a:off x="7448549" y="2677181"/>
            <a:ext cx="4572001" cy="2538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if(pid2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stdin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關上沒用的水龍頭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88F7610-6CC9-764A-A8EF-79EA02125435}"/>
              </a:ext>
            </a:extLst>
          </p:cNvPr>
          <p:cNvSpPr/>
          <p:nvPr/>
        </p:nvSpPr>
        <p:spPr>
          <a:xfrm>
            <a:off x="7448548" y="2254394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2</a:t>
            </a:r>
            <a:endParaRPr kumimoji="1" lang="zh-TW" altLang="en-US" dirty="0"/>
          </a:p>
        </p:txBody>
      </p:sp>
      <p:sp>
        <p:nvSpPr>
          <p:cNvPr id="29" name="向右箭號 28">
            <a:extLst>
              <a:ext uri="{FF2B5EF4-FFF2-40B4-BE49-F238E27FC236}">
                <a16:creationId xmlns:a16="http://schemas.microsoft.com/office/drawing/2014/main" id="{E4AC2C84-FA1C-974E-86E5-B72AE3B9072F}"/>
              </a:ext>
            </a:extLst>
          </p:cNvPr>
          <p:cNvSpPr/>
          <p:nvPr/>
        </p:nvSpPr>
        <p:spPr>
          <a:xfrm>
            <a:off x="6990525" y="3298235"/>
            <a:ext cx="905284" cy="528809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sp>
        <p:nvSpPr>
          <p:cNvPr id="30" name="向左箭號 29">
            <a:extLst>
              <a:ext uri="{FF2B5EF4-FFF2-40B4-BE49-F238E27FC236}">
                <a16:creationId xmlns:a16="http://schemas.microsoft.com/office/drawing/2014/main" id="{5364B80C-A081-A341-B2F1-2D9BF0295D65}"/>
              </a:ext>
            </a:extLst>
          </p:cNvPr>
          <p:cNvSpPr/>
          <p:nvPr/>
        </p:nvSpPr>
        <p:spPr>
          <a:xfrm>
            <a:off x="6990525" y="3883410"/>
            <a:ext cx="905284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cxnSp>
        <p:nvCxnSpPr>
          <p:cNvPr id="26" name="肘形接點 25">
            <a:extLst>
              <a:ext uri="{FF2B5EF4-FFF2-40B4-BE49-F238E27FC236}">
                <a16:creationId xmlns:a16="http://schemas.microsoft.com/office/drawing/2014/main" id="{914E0028-154A-8541-B4D2-DB4844EE5A0A}"/>
              </a:ext>
            </a:extLst>
          </p:cNvPr>
          <p:cNvCxnSpPr>
            <a:cxnSpLocks/>
            <a:stCxn id="23" idx="2"/>
            <a:endCxn id="14" idx="3"/>
          </p:cNvCxnSpPr>
          <p:nvPr/>
        </p:nvCxnSpPr>
        <p:spPr>
          <a:xfrm rot="16200000" flipH="1">
            <a:off x="4988159" y="2700152"/>
            <a:ext cx="3753339" cy="807646"/>
          </a:xfrm>
          <a:prstGeom prst="bentConnector4">
            <a:avLst>
              <a:gd name="adj1" fmla="val 44855"/>
              <a:gd name="adj2" fmla="val 128304"/>
            </a:avLst>
          </a:prstGeom>
          <a:ln w="19050">
            <a:solidFill>
              <a:srgbClr val="FF0000">
                <a:alpha val="50196"/>
              </a:srgbClr>
            </a:solidFill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AB5DA2AE-923F-D048-9EDE-1EA1DE91AC20}"/>
              </a:ext>
            </a:extLst>
          </p:cNvPr>
          <p:cNvSpPr/>
          <p:nvPr/>
        </p:nvSpPr>
        <p:spPr>
          <a:xfrm>
            <a:off x="3261563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5F1F0A9-1873-BE4E-92BA-6A9F3212730F}"/>
              </a:ext>
            </a:extLst>
          </p:cNvPr>
          <p:cNvSpPr/>
          <p:nvPr/>
        </p:nvSpPr>
        <p:spPr>
          <a:xfrm>
            <a:off x="3692484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cxnSp>
        <p:nvCxnSpPr>
          <p:cNvPr id="35" name="肘形接點 34">
            <a:extLst>
              <a:ext uri="{FF2B5EF4-FFF2-40B4-BE49-F238E27FC236}">
                <a16:creationId xmlns:a16="http://schemas.microsoft.com/office/drawing/2014/main" id="{98B1F0C0-9065-D84E-96C3-8E84D3089853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22854" y="3006848"/>
            <a:ext cx="2577814" cy="1369779"/>
          </a:xfrm>
          <a:prstGeom prst="bentConnector2">
            <a:avLst/>
          </a:prstGeom>
          <a:ln w="19050">
            <a:solidFill>
              <a:srgbClr val="008F00">
                <a:alpha val="50196"/>
              </a:srgbClr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接點 35">
            <a:extLst>
              <a:ext uri="{FF2B5EF4-FFF2-40B4-BE49-F238E27FC236}">
                <a16:creationId xmlns:a16="http://schemas.microsoft.com/office/drawing/2014/main" id="{2964B817-374F-AB48-A38F-EE02C92BE692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74315" y="1986309"/>
            <a:ext cx="2577814" cy="3410858"/>
          </a:xfrm>
          <a:prstGeom prst="bentConnector4">
            <a:avLst>
              <a:gd name="adj1" fmla="val 31455"/>
              <a:gd name="adj2" fmla="val 106702"/>
            </a:avLst>
          </a:prstGeom>
          <a:ln w="19050">
            <a:solidFill>
              <a:srgbClr val="008F00">
                <a:alpha val="50196"/>
              </a:srgbClr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581261DE-4BCC-DA4E-A534-6FBBC7A51788}"/>
              </a:ext>
            </a:extLst>
          </p:cNvPr>
          <p:cNvSpPr/>
          <p:nvPr/>
        </p:nvSpPr>
        <p:spPr>
          <a:xfrm>
            <a:off x="10703876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55FD015-ED36-5649-874B-321DBEB9810F}"/>
              </a:ext>
            </a:extLst>
          </p:cNvPr>
          <p:cNvSpPr/>
          <p:nvPr/>
        </p:nvSpPr>
        <p:spPr>
          <a:xfrm>
            <a:off x="11134797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cxnSp>
        <p:nvCxnSpPr>
          <p:cNvPr id="39" name="肘形接點 38">
            <a:extLst>
              <a:ext uri="{FF2B5EF4-FFF2-40B4-BE49-F238E27FC236}">
                <a16:creationId xmlns:a16="http://schemas.microsoft.com/office/drawing/2014/main" id="{501DDB79-8C11-A544-8F84-41C11FD974D8}"/>
              </a:ext>
            </a:extLst>
          </p:cNvPr>
          <p:cNvCxnSpPr>
            <a:cxnSpLocks/>
            <a:stCxn id="37" idx="1"/>
            <a:endCxn id="14" idx="1"/>
          </p:cNvCxnSpPr>
          <p:nvPr/>
        </p:nvCxnSpPr>
        <p:spPr>
          <a:xfrm rot="10800000" flipV="1">
            <a:off x="4796652" y="2848009"/>
            <a:ext cx="5907225" cy="2132635"/>
          </a:xfrm>
          <a:prstGeom prst="bentConnector3">
            <a:avLst>
              <a:gd name="adj1" fmla="val 103870"/>
            </a:avLst>
          </a:prstGeom>
          <a:ln w="19050">
            <a:solidFill>
              <a:schemeClr val="tx1">
                <a:lumMod val="95000"/>
                <a:lumOff val="5000"/>
                <a:alpha val="50196"/>
              </a:schemeClr>
            </a:solidFill>
            <a:tailEnd type="triangle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接點 39">
            <a:extLst>
              <a:ext uri="{FF2B5EF4-FFF2-40B4-BE49-F238E27FC236}">
                <a16:creationId xmlns:a16="http://schemas.microsoft.com/office/drawing/2014/main" id="{0D3619FE-6CB3-D04C-B3B2-0BD1CC098E00}"/>
              </a:ext>
            </a:extLst>
          </p:cNvPr>
          <p:cNvCxnSpPr>
            <a:cxnSpLocks/>
            <a:stCxn id="38" idx="2"/>
            <a:endCxn id="14" idx="3"/>
          </p:cNvCxnSpPr>
          <p:nvPr/>
        </p:nvCxnSpPr>
        <p:spPr>
          <a:xfrm rot="5400000">
            <a:off x="8287910" y="1968449"/>
            <a:ext cx="1992938" cy="4031455"/>
          </a:xfrm>
          <a:prstGeom prst="bentConnector2">
            <a:avLst/>
          </a:prstGeom>
          <a:ln w="19050">
            <a:solidFill>
              <a:schemeClr val="tx1">
                <a:lumMod val="95000"/>
                <a:lumOff val="5000"/>
                <a:alpha val="50196"/>
              </a:schemeClr>
            </a:solidFill>
            <a:tailEnd type="triangle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>
            <a:extLst>
              <a:ext uri="{FF2B5EF4-FFF2-40B4-BE49-F238E27FC236}">
                <a16:creationId xmlns:a16="http://schemas.microsoft.com/office/drawing/2014/main" id="{209D4F33-199E-EC43-B7D1-3B856078823C}"/>
              </a:ext>
            </a:extLst>
          </p:cNvPr>
          <p:cNvSpPr/>
          <p:nvPr/>
        </p:nvSpPr>
        <p:spPr>
          <a:xfrm>
            <a:off x="4561384" y="2642732"/>
            <a:ext cx="179057" cy="179057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2792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89C10-D635-A94E-9B94-24BFAA31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3" y="337179"/>
            <a:ext cx="11975796" cy="1325563"/>
          </a:xfrm>
          <a:gradFill>
            <a:gsLst>
              <a:gs pos="61000">
                <a:srgbClr val="BB9479"/>
              </a:gs>
              <a:gs pos="0">
                <a:schemeClr val="accent2">
                  <a:lumMod val="50000"/>
                </a:schemeClr>
              </a:gs>
              <a:gs pos="100000">
                <a:srgbClr val="FFFFFF"/>
              </a:gs>
            </a:gsLst>
            <a:lin ang="0" scaled="0"/>
          </a:gradFill>
        </p:spPr>
        <p:txBody>
          <a:bodyPr/>
          <a:lstStyle/>
          <a:p>
            <a:r>
              <a:rPr kumimoji="1" lang="zh-TW" altLang="en-US" b="1" dirty="0">
                <a:solidFill>
                  <a:schemeClr val="bg1"/>
                </a:solidFill>
              </a:rPr>
              <a:t>程式碼概念圖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CB3B27-65EE-A84C-8521-A4AEB610ED70}"/>
              </a:ext>
            </a:extLst>
          </p:cNvPr>
          <p:cNvSpPr/>
          <p:nvPr/>
        </p:nvSpPr>
        <p:spPr>
          <a:xfrm>
            <a:off x="4011087" y="889410"/>
            <a:ext cx="3487993" cy="3152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pipe(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pid1 = fork()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(pid1 &gt; 0)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pid2=fork();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(pid2&gt;0)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AB5F57-D82A-F840-A441-763DB58C1721}"/>
              </a:ext>
            </a:extLst>
          </p:cNvPr>
          <p:cNvSpPr/>
          <p:nvPr/>
        </p:nvSpPr>
        <p:spPr>
          <a:xfrm>
            <a:off x="4000312" y="459003"/>
            <a:ext cx="3498768" cy="43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main</a:t>
            </a:r>
            <a:endParaRPr kumimoji="1" lang="zh-TW" altLang="en-US" dirty="0"/>
          </a:p>
        </p:txBody>
      </p:sp>
      <p:pic>
        <p:nvPicPr>
          <p:cNvPr id="14" name="Picture 2" descr="「pipe png」的圖片搜尋結果">
            <a:extLst>
              <a:ext uri="{FF2B5EF4-FFF2-40B4-BE49-F238E27FC236}">
                <a16:creationId xmlns:a16="http://schemas.microsoft.com/office/drawing/2014/main" id="{9520F61C-2AB0-7146-8DD9-4B337ABEF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651" y="4594395"/>
            <a:ext cx="2472000" cy="7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向上箭號圖說文字 2">
            <a:extLst>
              <a:ext uri="{FF2B5EF4-FFF2-40B4-BE49-F238E27FC236}">
                <a16:creationId xmlns:a16="http://schemas.microsoft.com/office/drawing/2014/main" id="{3EE7C121-FF19-834B-A752-CFC550BD47AD}"/>
              </a:ext>
            </a:extLst>
          </p:cNvPr>
          <p:cNvSpPr/>
          <p:nvPr/>
        </p:nvSpPr>
        <p:spPr>
          <a:xfrm>
            <a:off x="4685068" y="5223070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[0]</a:t>
            </a:r>
            <a:endParaRPr kumimoji="1" lang="zh-TW" altLang="en-US" sz="1400" dirty="0"/>
          </a:p>
        </p:txBody>
      </p:sp>
      <p:sp>
        <p:nvSpPr>
          <p:cNvPr id="16" name="向上箭號圖說文字 15">
            <a:extLst>
              <a:ext uri="{FF2B5EF4-FFF2-40B4-BE49-F238E27FC236}">
                <a16:creationId xmlns:a16="http://schemas.microsoft.com/office/drawing/2014/main" id="{0C2E90CE-17AE-3049-9890-EE36A014040C}"/>
              </a:ext>
            </a:extLst>
          </p:cNvPr>
          <p:cNvSpPr/>
          <p:nvPr/>
        </p:nvSpPr>
        <p:spPr>
          <a:xfrm>
            <a:off x="6449662" y="5215449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[1]</a:t>
            </a:r>
            <a:endParaRPr kumimoji="1" lang="zh-TW" altLang="en-US" sz="1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323297B-A48F-244E-BE90-50AF20C0E339}"/>
              </a:ext>
            </a:extLst>
          </p:cNvPr>
          <p:cNvSpPr/>
          <p:nvPr/>
        </p:nvSpPr>
        <p:spPr>
          <a:xfrm>
            <a:off x="5864775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051648C-F1A9-E440-A3DB-6E2502EE4719}"/>
              </a:ext>
            </a:extLst>
          </p:cNvPr>
          <p:cNvSpPr/>
          <p:nvPr/>
        </p:nvSpPr>
        <p:spPr>
          <a:xfrm>
            <a:off x="6295696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6CBD967-C317-A74C-89EA-9F376143DC48}"/>
              </a:ext>
            </a:extLst>
          </p:cNvPr>
          <p:cNvSpPr/>
          <p:nvPr/>
        </p:nvSpPr>
        <p:spPr>
          <a:xfrm>
            <a:off x="44755" y="2253195"/>
            <a:ext cx="4572001" cy="29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close(1);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已經將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的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[1]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接上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//『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一定要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』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關閉未使用的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否則水龍頭會關不緊（收不到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EOF 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）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 “ls”, “ls”,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AC9037F-5A90-3247-B69C-163343FCF392}"/>
              </a:ext>
            </a:extLst>
          </p:cNvPr>
          <p:cNvSpPr/>
          <p:nvPr/>
        </p:nvSpPr>
        <p:spPr>
          <a:xfrm>
            <a:off x="44753" y="1830408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1</a:t>
            </a:r>
            <a:endParaRPr kumimoji="1" lang="zh-TW" altLang="en-US" dirty="0"/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70B50C39-32D4-754C-AC65-CA5C7B56C023}"/>
              </a:ext>
            </a:extLst>
          </p:cNvPr>
          <p:cNvSpPr/>
          <p:nvPr/>
        </p:nvSpPr>
        <p:spPr>
          <a:xfrm>
            <a:off x="4238732" y="3871698"/>
            <a:ext cx="930475" cy="552231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sp>
        <p:nvSpPr>
          <p:cNvPr id="21" name="向左箭號 20">
            <a:extLst>
              <a:ext uri="{FF2B5EF4-FFF2-40B4-BE49-F238E27FC236}">
                <a16:creationId xmlns:a16="http://schemas.microsoft.com/office/drawing/2014/main" id="{764978CE-FD60-C343-AA37-51AC576EAE93}"/>
              </a:ext>
            </a:extLst>
          </p:cNvPr>
          <p:cNvSpPr/>
          <p:nvPr/>
        </p:nvSpPr>
        <p:spPr>
          <a:xfrm>
            <a:off x="4238731" y="3327075"/>
            <a:ext cx="930475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D0F10D7-C2EB-804C-8D44-DBC8CA3FCAFC}"/>
              </a:ext>
            </a:extLst>
          </p:cNvPr>
          <p:cNvSpPr/>
          <p:nvPr/>
        </p:nvSpPr>
        <p:spPr>
          <a:xfrm>
            <a:off x="7448549" y="2677181"/>
            <a:ext cx="4572001" cy="2538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if(pid2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stdin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關上沒用的水龍頭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88F7610-6CC9-764A-A8EF-79EA02125435}"/>
              </a:ext>
            </a:extLst>
          </p:cNvPr>
          <p:cNvSpPr/>
          <p:nvPr/>
        </p:nvSpPr>
        <p:spPr>
          <a:xfrm>
            <a:off x="7448548" y="2254394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2</a:t>
            </a:r>
            <a:endParaRPr kumimoji="1" lang="zh-TW" altLang="en-US" dirty="0"/>
          </a:p>
        </p:txBody>
      </p:sp>
      <p:sp>
        <p:nvSpPr>
          <p:cNvPr id="29" name="向右箭號 28">
            <a:extLst>
              <a:ext uri="{FF2B5EF4-FFF2-40B4-BE49-F238E27FC236}">
                <a16:creationId xmlns:a16="http://schemas.microsoft.com/office/drawing/2014/main" id="{E4AC2C84-FA1C-974E-86E5-B72AE3B9072F}"/>
              </a:ext>
            </a:extLst>
          </p:cNvPr>
          <p:cNvSpPr/>
          <p:nvPr/>
        </p:nvSpPr>
        <p:spPr>
          <a:xfrm>
            <a:off x="6990525" y="3298235"/>
            <a:ext cx="905284" cy="528809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sp>
        <p:nvSpPr>
          <p:cNvPr id="30" name="向左箭號 29">
            <a:extLst>
              <a:ext uri="{FF2B5EF4-FFF2-40B4-BE49-F238E27FC236}">
                <a16:creationId xmlns:a16="http://schemas.microsoft.com/office/drawing/2014/main" id="{5364B80C-A081-A341-B2F1-2D9BF0295D65}"/>
              </a:ext>
            </a:extLst>
          </p:cNvPr>
          <p:cNvSpPr/>
          <p:nvPr/>
        </p:nvSpPr>
        <p:spPr>
          <a:xfrm>
            <a:off x="6990525" y="3883410"/>
            <a:ext cx="905284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B5DA2AE-923F-D048-9EDE-1EA1DE91AC20}"/>
              </a:ext>
            </a:extLst>
          </p:cNvPr>
          <p:cNvSpPr/>
          <p:nvPr/>
        </p:nvSpPr>
        <p:spPr>
          <a:xfrm>
            <a:off x="3261563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5F1F0A9-1873-BE4E-92BA-6A9F3212730F}"/>
              </a:ext>
            </a:extLst>
          </p:cNvPr>
          <p:cNvSpPr/>
          <p:nvPr/>
        </p:nvSpPr>
        <p:spPr>
          <a:xfrm>
            <a:off x="3692484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cxnSp>
        <p:nvCxnSpPr>
          <p:cNvPr id="35" name="肘形接點 34">
            <a:extLst>
              <a:ext uri="{FF2B5EF4-FFF2-40B4-BE49-F238E27FC236}">
                <a16:creationId xmlns:a16="http://schemas.microsoft.com/office/drawing/2014/main" id="{98B1F0C0-9065-D84E-96C3-8E84D3089853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22854" y="3006848"/>
            <a:ext cx="2577814" cy="1369779"/>
          </a:xfrm>
          <a:prstGeom prst="bentConnector2">
            <a:avLst/>
          </a:prstGeom>
          <a:ln w="19050">
            <a:solidFill>
              <a:srgbClr val="008F00">
                <a:alpha val="50196"/>
              </a:srgbClr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接點 35">
            <a:extLst>
              <a:ext uri="{FF2B5EF4-FFF2-40B4-BE49-F238E27FC236}">
                <a16:creationId xmlns:a16="http://schemas.microsoft.com/office/drawing/2014/main" id="{2964B817-374F-AB48-A38F-EE02C92BE692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74315" y="1986309"/>
            <a:ext cx="2577814" cy="3410858"/>
          </a:xfrm>
          <a:prstGeom prst="bentConnector4">
            <a:avLst>
              <a:gd name="adj1" fmla="val 31455"/>
              <a:gd name="adj2" fmla="val 106702"/>
            </a:avLst>
          </a:prstGeom>
          <a:ln w="19050">
            <a:solidFill>
              <a:srgbClr val="008F00">
                <a:alpha val="50196"/>
              </a:srgbClr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581261DE-4BCC-DA4E-A534-6FBBC7A51788}"/>
              </a:ext>
            </a:extLst>
          </p:cNvPr>
          <p:cNvSpPr/>
          <p:nvPr/>
        </p:nvSpPr>
        <p:spPr>
          <a:xfrm>
            <a:off x="10703876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55FD015-ED36-5649-874B-321DBEB9810F}"/>
              </a:ext>
            </a:extLst>
          </p:cNvPr>
          <p:cNvSpPr/>
          <p:nvPr/>
        </p:nvSpPr>
        <p:spPr>
          <a:xfrm>
            <a:off x="11134797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cxnSp>
        <p:nvCxnSpPr>
          <p:cNvPr id="39" name="肘形接點 38">
            <a:extLst>
              <a:ext uri="{FF2B5EF4-FFF2-40B4-BE49-F238E27FC236}">
                <a16:creationId xmlns:a16="http://schemas.microsoft.com/office/drawing/2014/main" id="{501DDB79-8C11-A544-8F84-41C11FD974D8}"/>
              </a:ext>
            </a:extLst>
          </p:cNvPr>
          <p:cNvCxnSpPr>
            <a:cxnSpLocks/>
            <a:stCxn id="37" idx="1"/>
            <a:endCxn id="14" idx="1"/>
          </p:cNvCxnSpPr>
          <p:nvPr/>
        </p:nvCxnSpPr>
        <p:spPr>
          <a:xfrm rot="10800000" flipV="1">
            <a:off x="4796652" y="2848009"/>
            <a:ext cx="5907225" cy="2132635"/>
          </a:xfrm>
          <a:prstGeom prst="bentConnector3">
            <a:avLst>
              <a:gd name="adj1" fmla="val 103870"/>
            </a:avLst>
          </a:prstGeom>
          <a:ln w="19050">
            <a:solidFill>
              <a:schemeClr val="tx1">
                <a:lumMod val="95000"/>
                <a:lumOff val="5000"/>
                <a:alpha val="50196"/>
              </a:schemeClr>
            </a:solidFill>
            <a:tailEnd type="triangle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接點 39">
            <a:extLst>
              <a:ext uri="{FF2B5EF4-FFF2-40B4-BE49-F238E27FC236}">
                <a16:creationId xmlns:a16="http://schemas.microsoft.com/office/drawing/2014/main" id="{0D3619FE-6CB3-D04C-B3B2-0BD1CC098E00}"/>
              </a:ext>
            </a:extLst>
          </p:cNvPr>
          <p:cNvCxnSpPr>
            <a:cxnSpLocks/>
            <a:stCxn id="38" idx="2"/>
            <a:endCxn id="14" idx="3"/>
          </p:cNvCxnSpPr>
          <p:nvPr/>
        </p:nvCxnSpPr>
        <p:spPr>
          <a:xfrm rot="5400000">
            <a:off x="8287910" y="1968449"/>
            <a:ext cx="1992938" cy="4031455"/>
          </a:xfrm>
          <a:prstGeom prst="bentConnector2">
            <a:avLst/>
          </a:prstGeom>
          <a:ln w="19050">
            <a:solidFill>
              <a:schemeClr val="tx1">
                <a:lumMod val="95000"/>
                <a:lumOff val="5000"/>
                <a:alpha val="50196"/>
              </a:schemeClr>
            </a:solidFill>
            <a:tailEnd type="triangle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>
            <a:extLst>
              <a:ext uri="{FF2B5EF4-FFF2-40B4-BE49-F238E27FC236}">
                <a16:creationId xmlns:a16="http://schemas.microsoft.com/office/drawing/2014/main" id="{209D4F33-199E-EC43-B7D1-3B856078823C}"/>
              </a:ext>
            </a:extLst>
          </p:cNvPr>
          <p:cNvSpPr/>
          <p:nvPr/>
        </p:nvSpPr>
        <p:spPr>
          <a:xfrm>
            <a:off x="4561384" y="2887894"/>
            <a:ext cx="179057" cy="179057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94047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89C10-D635-A94E-9B94-24BFAA31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3" y="337179"/>
            <a:ext cx="11975796" cy="1325563"/>
          </a:xfrm>
          <a:gradFill>
            <a:gsLst>
              <a:gs pos="61000">
                <a:srgbClr val="BB9479"/>
              </a:gs>
              <a:gs pos="0">
                <a:schemeClr val="accent2">
                  <a:lumMod val="50000"/>
                </a:schemeClr>
              </a:gs>
              <a:gs pos="100000">
                <a:srgbClr val="FFFFFF"/>
              </a:gs>
            </a:gsLst>
            <a:lin ang="0" scaled="0"/>
          </a:gradFill>
        </p:spPr>
        <p:txBody>
          <a:bodyPr/>
          <a:lstStyle/>
          <a:p>
            <a:r>
              <a:rPr kumimoji="1" lang="zh-TW" altLang="en-US" b="1" dirty="0">
                <a:solidFill>
                  <a:schemeClr val="bg1"/>
                </a:solidFill>
              </a:rPr>
              <a:t>程式碼概念圖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CB3B27-65EE-A84C-8521-A4AEB610ED70}"/>
              </a:ext>
            </a:extLst>
          </p:cNvPr>
          <p:cNvSpPr/>
          <p:nvPr/>
        </p:nvSpPr>
        <p:spPr>
          <a:xfrm>
            <a:off x="4011087" y="889410"/>
            <a:ext cx="3487993" cy="3152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pipe(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pid1 = fork()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(pid1 &gt; 0)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pid2=fork();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(pid2&gt;0)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0AC4F2F-11CB-EC42-988E-F43DC4319CA2}"/>
              </a:ext>
            </a:extLst>
          </p:cNvPr>
          <p:cNvSpPr/>
          <p:nvPr/>
        </p:nvSpPr>
        <p:spPr>
          <a:xfrm>
            <a:off x="44755" y="2253195"/>
            <a:ext cx="4572001" cy="29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close(1);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已經將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的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[1]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接上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//『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一定要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』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關閉未使用的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否則水龍頭會關不緊（收不到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EOF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）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 “ls”, “ls”,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AB5F57-D82A-F840-A441-763DB58C1721}"/>
              </a:ext>
            </a:extLst>
          </p:cNvPr>
          <p:cNvSpPr/>
          <p:nvPr/>
        </p:nvSpPr>
        <p:spPr>
          <a:xfrm>
            <a:off x="4000312" y="459003"/>
            <a:ext cx="3498768" cy="43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main</a:t>
            </a:r>
            <a:endParaRPr kumimoji="1" lang="zh-TW" altLang="en-US" dirty="0"/>
          </a:p>
        </p:txBody>
      </p:sp>
      <p:pic>
        <p:nvPicPr>
          <p:cNvPr id="14" name="Picture 2" descr="「pipe png」的圖片搜尋結果">
            <a:extLst>
              <a:ext uri="{FF2B5EF4-FFF2-40B4-BE49-F238E27FC236}">
                <a16:creationId xmlns:a16="http://schemas.microsoft.com/office/drawing/2014/main" id="{9520F61C-2AB0-7146-8DD9-4B337ABEF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651" y="4594395"/>
            <a:ext cx="2472000" cy="7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向上箭號圖說文字 2">
            <a:extLst>
              <a:ext uri="{FF2B5EF4-FFF2-40B4-BE49-F238E27FC236}">
                <a16:creationId xmlns:a16="http://schemas.microsoft.com/office/drawing/2014/main" id="{3EE7C121-FF19-834B-A752-CFC550BD47AD}"/>
              </a:ext>
            </a:extLst>
          </p:cNvPr>
          <p:cNvSpPr/>
          <p:nvPr/>
        </p:nvSpPr>
        <p:spPr>
          <a:xfrm>
            <a:off x="4685068" y="5223070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[0]</a:t>
            </a:r>
            <a:endParaRPr kumimoji="1" lang="zh-TW" altLang="en-US" sz="1400" dirty="0"/>
          </a:p>
        </p:txBody>
      </p:sp>
      <p:sp>
        <p:nvSpPr>
          <p:cNvPr id="16" name="向上箭號圖說文字 15">
            <a:extLst>
              <a:ext uri="{FF2B5EF4-FFF2-40B4-BE49-F238E27FC236}">
                <a16:creationId xmlns:a16="http://schemas.microsoft.com/office/drawing/2014/main" id="{0C2E90CE-17AE-3049-9890-EE36A014040C}"/>
              </a:ext>
            </a:extLst>
          </p:cNvPr>
          <p:cNvSpPr/>
          <p:nvPr/>
        </p:nvSpPr>
        <p:spPr>
          <a:xfrm>
            <a:off x="6449662" y="5215449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[1]</a:t>
            </a:r>
            <a:endParaRPr kumimoji="1" lang="zh-TW" altLang="en-US" sz="1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323297B-A48F-244E-BE90-50AF20C0E339}"/>
              </a:ext>
            </a:extLst>
          </p:cNvPr>
          <p:cNvSpPr/>
          <p:nvPr/>
        </p:nvSpPr>
        <p:spPr>
          <a:xfrm>
            <a:off x="5864775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051648C-F1A9-E440-A3DB-6E2502EE4719}"/>
              </a:ext>
            </a:extLst>
          </p:cNvPr>
          <p:cNvSpPr/>
          <p:nvPr/>
        </p:nvSpPr>
        <p:spPr>
          <a:xfrm>
            <a:off x="6295696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AC9037F-5A90-3247-B69C-163343FCF392}"/>
              </a:ext>
            </a:extLst>
          </p:cNvPr>
          <p:cNvSpPr/>
          <p:nvPr/>
        </p:nvSpPr>
        <p:spPr>
          <a:xfrm>
            <a:off x="44753" y="1830408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1</a:t>
            </a:r>
            <a:endParaRPr kumimoji="1" lang="zh-TW" altLang="en-US" dirty="0"/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70B50C39-32D4-754C-AC65-CA5C7B56C023}"/>
              </a:ext>
            </a:extLst>
          </p:cNvPr>
          <p:cNvSpPr/>
          <p:nvPr/>
        </p:nvSpPr>
        <p:spPr>
          <a:xfrm>
            <a:off x="4238732" y="3871698"/>
            <a:ext cx="930475" cy="552231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sp>
        <p:nvSpPr>
          <p:cNvPr id="21" name="向左箭號 20">
            <a:extLst>
              <a:ext uri="{FF2B5EF4-FFF2-40B4-BE49-F238E27FC236}">
                <a16:creationId xmlns:a16="http://schemas.microsoft.com/office/drawing/2014/main" id="{764978CE-FD60-C343-AA37-51AC576EAE93}"/>
              </a:ext>
            </a:extLst>
          </p:cNvPr>
          <p:cNvSpPr/>
          <p:nvPr/>
        </p:nvSpPr>
        <p:spPr>
          <a:xfrm>
            <a:off x="4238731" y="3327075"/>
            <a:ext cx="930475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D0F10D7-C2EB-804C-8D44-DBC8CA3FCAFC}"/>
              </a:ext>
            </a:extLst>
          </p:cNvPr>
          <p:cNvSpPr/>
          <p:nvPr/>
        </p:nvSpPr>
        <p:spPr>
          <a:xfrm>
            <a:off x="7448549" y="2677181"/>
            <a:ext cx="4572001" cy="2538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if(pid2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stdin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關上沒用的水龍頭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88F7610-6CC9-764A-A8EF-79EA02125435}"/>
              </a:ext>
            </a:extLst>
          </p:cNvPr>
          <p:cNvSpPr/>
          <p:nvPr/>
        </p:nvSpPr>
        <p:spPr>
          <a:xfrm>
            <a:off x="7448548" y="2254394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2</a:t>
            </a:r>
            <a:endParaRPr kumimoji="1" lang="zh-TW" altLang="en-US" dirty="0"/>
          </a:p>
        </p:txBody>
      </p:sp>
      <p:sp>
        <p:nvSpPr>
          <p:cNvPr id="29" name="向右箭號 28">
            <a:extLst>
              <a:ext uri="{FF2B5EF4-FFF2-40B4-BE49-F238E27FC236}">
                <a16:creationId xmlns:a16="http://schemas.microsoft.com/office/drawing/2014/main" id="{E4AC2C84-FA1C-974E-86E5-B72AE3B9072F}"/>
              </a:ext>
            </a:extLst>
          </p:cNvPr>
          <p:cNvSpPr/>
          <p:nvPr/>
        </p:nvSpPr>
        <p:spPr>
          <a:xfrm>
            <a:off x="6990525" y="3298235"/>
            <a:ext cx="905284" cy="528809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sp>
        <p:nvSpPr>
          <p:cNvPr id="30" name="向左箭號 29">
            <a:extLst>
              <a:ext uri="{FF2B5EF4-FFF2-40B4-BE49-F238E27FC236}">
                <a16:creationId xmlns:a16="http://schemas.microsoft.com/office/drawing/2014/main" id="{5364B80C-A081-A341-B2F1-2D9BF0295D65}"/>
              </a:ext>
            </a:extLst>
          </p:cNvPr>
          <p:cNvSpPr/>
          <p:nvPr/>
        </p:nvSpPr>
        <p:spPr>
          <a:xfrm>
            <a:off x="6990525" y="3883410"/>
            <a:ext cx="905284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B5DA2AE-923F-D048-9EDE-1EA1DE91AC20}"/>
              </a:ext>
            </a:extLst>
          </p:cNvPr>
          <p:cNvSpPr/>
          <p:nvPr/>
        </p:nvSpPr>
        <p:spPr>
          <a:xfrm>
            <a:off x="3261563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5F1F0A9-1873-BE4E-92BA-6A9F3212730F}"/>
              </a:ext>
            </a:extLst>
          </p:cNvPr>
          <p:cNvSpPr/>
          <p:nvPr/>
        </p:nvSpPr>
        <p:spPr>
          <a:xfrm>
            <a:off x="3692484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cxnSp>
        <p:nvCxnSpPr>
          <p:cNvPr id="35" name="肘形接點 34">
            <a:extLst>
              <a:ext uri="{FF2B5EF4-FFF2-40B4-BE49-F238E27FC236}">
                <a16:creationId xmlns:a16="http://schemas.microsoft.com/office/drawing/2014/main" id="{98B1F0C0-9065-D84E-96C3-8E84D3089853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22854" y="3006848"/>
            <a:ext cx="2577814" cy="1369779"/>
          </a:xfrm>
          <a:prstGeom prst="bentConnector2">
            <a:avLst/>
          </a:prstGeom>
          <a:ln w="19050">
            <a:solidFill>
              <a:srgbClr val="008F00">
                <a:alpha val="50196"/>
              </a:srgbClr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接點 35">
            <a:extLst>
              <a:ext uri="{FF2B5EF4-FFF2-40B4-BE49-F238E27FC236}">
                <a16:creationId xmlns:a16="http://schemas.microsoft.com/office/drawing/2014/main" id="{2964B817-374F-AB48-A38F-EE02C92BE692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74315" y="1986309"/>
            <a:ext cx="2577814" cy="3410858"/>
          </a:xfrm>
          <a:prstGeom prst="bentConnector4">
            <a:avLst>
              <a:gd name="adj1" fmla="val 31455"/>
              <a:gd name="adj2" fmla="val 106702"/>
            </a:avLst>
          </a:prstGeom>
          <a:ln w="19050">
            <a:solidFill>
              <a:srgbClr val="008F00">
                <a:alpha val="50196"/>
              </a:srgbClr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581261DE-4BCC-DA4E-A534-6FBBC7A51788}"/>
              </a:ext>
            </a:extLst>
          </p:cNvPr>
          <p:cNvSpPr/>
          <p:nvPr/>
        </p:nvSpPr>
        <p:spPr>
          <a:xfrm>
            <a:off x="10703876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55FD015-ED36-5649-874B-321DBEB9810F}"/>
              </a:ext>
            </a:extLst>
          </p:cNvPr>
          <p:cNvSpPr/>
          <p:nvPr/>
        </p:nvSpPr>
        <p:spPr>
          <a:xfrm>
            <a:off x="11134797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cxnSp>
        <p:nvCxnSpPr>
          <p:cNvPr id="39" name="肘形接點 38">
            <a:extLst>
              <a:ext uri="{FF2B5EF4-FFF2-40B4-BE49-F238E27FC236}">
                <a16:creationId xmlns:a16="http://schemas.microsoft.com/office/drawing/2014/main" id="{501DDB79-8C11-A544-8F84-41C11FD974D8}"/>
              </a:ext>
            </a:extLst>
          </p:cNvPr>
          <p:cNvCxnSpPr>
            <a:cxnSpLocks/>
            <a:stCxn id="37" idx="1"/>
            <a:endCxn id="14" idx="1"/>
          </p:cNvCxnSpPr>
          <p:nvPr/>
        </p:nvCxnSpPr>
        <p:spPr>
          <a:xfrm rot="10800000" flipV="1">
            <a:off x="4796652" y="2848009"/>
            <a:ext cx="5907225" cy="2132635"/>
          </a:xfrm>
          <a:prstGeom prst="bentConnector3">
            <a:avLst>
              <a:gd name="adj1" fmla="val 103870"/>
            </a:avLst>
          </a:prstGeom>
          <a:ln w="19050">
            <a:solidFill>
              <a:schemeClr val="tx1">
                <a:lumMod val="95000"/>
                <a:lumOff val="5000"/>
                <a:alpha val="50196"/>
              </a:schemeClr>
            </a:solidFill>
            <a:tailEnd type="triangle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接點 39">
            <a:extLst>
              <a:ext uri="{FF2B5EF4-FFF2-40B4-BE49-F238E27FC236}">
                <a16:creationId xmlns:a16="http://schemas.microsoft.com/office/drawing/2014/main" id="{0D3619FE-6CB3-D04C-B3B2-0BD1CC098E00}"/>
              </a:ext>
            </a:extLst>
          </p:cNvPr>
          <p:cNvCxnSpPr>
            <a:cxnSpLocks/>
            <a:stCxn id="38" idx="2"/>
            <a:endCxn id="14" idx="3"/>
          </p:cNvCxnSpPr>
          <p:nvPr/>
        </p:nvCxnSpPr>
        <p:spPr>
          <a:xfrm rot="5400000">
            <a:off x="8287910" y="1968449"/>
            <a:ext cx="1992938" cy="4031455"/>
          </a:xfrm>
          <a:prstGeom prst="bentConnector2">
            <a:avLst/>
          </a:prstGeom>
          <a:ln w="19050">
            <a:solidFill>
              <a:schemeClr val="tx1">
                <a:lumMod val="95000"/>
                <a:lumOff val="5000"/>
                <a:alpha val="50196"/>
              </a:schemeClr>
            </a:solidFill>
            <a:tailEnd type="triangle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>
            <a:extLst>
              <a:ext uri="{FF2B5EF4-FFF2-40B4-BE49-F238E27FC236}">
                <a16:creationId xmlns:a16="http://schemas.microsoft.com/office/drawing/2014/main" id="{209D4F33-199E-EC43-B7D1-3B856078823C}"/>
              </a:ext>
            </a:extLst>
          </p:cNvPr>
          <p:cNvSpPr/>
          <p:nvPr/>
        </p:nvSpPr>
        <p:spPr>
          <a:xfrm>
            <a:off x="5065928" y="3179508"/>
            <a:ext cx="179057" cy="179057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4787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89C10-D635-A94E-9B94-24BFAA31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3" y="337179"/>
            <a:ext cx="11975796" cy="1325563"/>
          </a:xfrm>
          <a:gradFill>
            <a:gsLst>
              <a:gs pos="61000">
                <a:srgbClr val="BB9479"/>
              </a:gs>
              <a:gs pos="0">
                <a:schemeClr val="accent2">
                  <a:lumMod val="50000"/>
                </a:schemeClr>
              </a:gs>
              <a:gs pos="100000">
                <a:srgbClr val="FFFFFF"/>
              </a:gs>
            </a:gsLst>
            <a:lin ang="0" scaled="0"/>
          </a:gradFill>
        </p:spPr>
        <p:txBody>
          <a:bodyPr/>
          <a:lstStyle/>
          <a:p>
            <a:r>
              <a:rPr kumimoji="1" lang="zh-TW" altLang="en-US" b="1" dirty="0">
                <a:solidFill>
                  <a:schemeClr val="bg1"/>
                </a:solidFill>
              </a:rPr>
              <a:t>程式碼概念圖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CB3B27-65EE-A84C-8521-A4AEB610ED70}"/>
              </a:ext>
            </a:extLst>
          </p:cNvPr>
          <p:cNvSpPr/>
          <p:nvPr/>
        </p:nvSpPr>
        <p:spPr>
          <a:xfrm>
            <a:off x="4011087" y="889410"/>
            <a:ext cx="3487993" cy="3152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pipe(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pid1 = fork()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(pid1 &gt; 0)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pid2=fork();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(pid2&gt;0)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AB5F57-D82A-F840-A441-763DB58C1721}"/>
              </a:ext>
            </a:extLst>
          </p:cNvPr>
          <p:cNvSpPr/>
          <p:nvPr/>
        </p:nvSpPr>
        <p:spPr>
          <a:xfrm>
            <a:off x="4000312" y="459003"/>
            <a:ext cx="3498768" cy="43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main</a:t>
            </a:r>
            <a:endParaRPr kumimoji="1" lang="zh-TW" altLang="en-US" dirty="0"/>
          </a:p>
        </p:txBody>
      </p:sp>
      <p:pic>
        <p:nvPicPr>
          <p:cNvPr id="14" name="Picture 2" descr="「pipe png」的圖片搜尋結果">
            <a:extLst>
              <a:ext uri="{FF2B5EF4-FFF2-40B4-BE49-F238E27FC236}">
                <a16:creationId xmlns:a16="http://schemas.microsoft.com/office/drawing/2014/main" id="{9520F61C-2AB0-7146-8DD9-4B337ABEF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651" y="4594395"/>
            <a:ext cx="2472000" cy="7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向上箭號圖說文字 2">
            <a:extLst>
              <a:ext uri="{FF2B5EF4-FFF2-40B4-BE49-F238E27FC236}">
                <a16:creationId xmlns:a16="http://schemas.microsoft.com/office/drawing/2014/main" id="{3EE7C121-FF19-834B-A752-CFC550BD47AD}"/>
              </a:ext>
            </a:extLst>
          </p:cNvPr>
          <p:cNvSpPr/>
          <p:nvPr/>
        </p:nvSpPr>
        <p:spPr>
          <a:xfrm>
            <a:off x="4685068" y="5223070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[0]</a:t>
            </a:r>
            <a:endParaRPr kumimoji="1" lang="zh-TW" altLang="en-US" sz="1400" dirty="0"/>
          </a:p>
        </p:txBody>
      </p:sp>
      <p:sp>
        <p:nvSpPr>
          <p:cNvPr id="16" name="向上箭號圖說文字 15">
            <a:extLst>
              <a:ext uri="{FF2B5EF4-FFF2-40B4-BE49-F238E27FC236}">
                <a16:creationId xmlns:a16="http://schemas.microsoft.com/office/drawing/2014/main" id="{0C2E90CE-17AE-3049-9890-EE36A014040C}"/>
              </a:ext>
            </a:extLst>
          </p:cNvPr>
          <p:cNvSpPr/>
          <p:nvPr/>
        </p:nvSpPr>
        <p:spPr>
          <a:xfrm>
            <a:off x="6449662" y="5215449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[1]</a:t>
            </a:r>
            <a:endParaRPr kumimoji="1" lang="zh-TW" altLang="en-US" sz="1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323297B-A48F-244E-BE90-50AF20C0E339}"/>
              </a:ext>
            </a:extLst>
          </p:cNvPr>
          <p:cNvSpPr/>
          <p:nvPr/>
        </p:nvSpPr>
        <p:spPr>
          <a:xfrm>
            <a:off x="5864775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051648C-F1A9-E440-A3DB-6E2502EE4719}"/>
              </a:ext>
            </a:extLst>
          </p:cNvPr>
          <p:cNvSpPr/>
          <p:nvPr/>
        </p:nvSpPr>
        <p:spPr>
          <a:xfrm>
            <a:off x="6295696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6CBD967-C317-A74C-89EA-9F376143DC48}"/>
              </a:ext>
            </a:extLst>
          </p:cNvPr>
          <p:cNvSpPr/>
          <p:nvPr/>
        </p:nvSpPr>
        <p:spPr>
          <a:xfrm>
            <a:off x="44755" y="2253195"/>
            <a:ext cx="4572001" cy="29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close(1);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已經將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的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[1]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接上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//『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一定要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』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關閉未使用的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否則水龍頭會關不緊（收不到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EOF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）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 “ls”, “ls”,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AC9037F-5A90-3247-B69C-163343FCF392}"/>
              </a:ext>
            </a:extLst>
          </p:cNvPr>
          <p:cNvSpPr/>
          <p:nvPr/>
        </p:nvSpPr>
        <p:spPr>
          <a:xfrm>
            <a:off x="44753" y="1830408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1</a:t>
            </a:r>
            <a:endParaRPr kumimoji="1" lang="zh-TW" altLang="en-US" dirty="0"/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70B50C39-32D4-754C-AC65-CA5C7B56C023}"/>
              </a:ext>
            </a:extLst>
          </p:cNvPr>
          <p:cNvSpPr/>
          <p:nvPr/>
        </p:nvSpPr>
        <p:spPr>
          <a:xfrm>
            <a:off x="4238732" y="3871698"/>
            <a:ext cx="930475" cy="55223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sp>
        <p:nvSpPr>
          <p:cNvPr id="21" name="向左箭號 20">
            <a:extLst>
              <a:ext uri="{FF2B5EF4-FFF2-40B4-BE49-F238E27FC236}">
                <a16:creationId xmlns:a16="http://schemas.microsoft.com/office/drawing/2014/main" id="{764978CE-FD60-C343-AA37-51AC576EAE93}"/>
              </a:ext>
            </a:extLst>
          </p:cNvPr>
          <p:cNvSpPr/>
          <p:nvPr/>
        </p:nvSpPr>
        <p:spPr>
          <a:xfrm>
            <a:off x="4238731" y="3327075"/>
            <a:ext cx="930475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D0F10D7-C2EB-804C-8D44-DBC8CA3FCAFC}"/>
              </a:ext>
            </a:extLst>
          </p:cNvPr>
          <p:cNvSpPr/>
          <p:nvPr/>
        </p:nvSpPr>
        <p:spPr>
          <a:xfrm>
            <a:off x="7448549" y="2677181"/>
            <a:ext cx="4572001" cy="2538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if(pid2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stdin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關上沒用的水龍頭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88F7610-6CC9-764A-A8EF-79EA02125435}"/>
              </a:ext>
            </a:extLst>
          </p:cNvPr>
          <p:cNvSpPr/>
          <p:nvPr/>
        </p:nvSpPr>
        <p:spPr>
          <a:xfrm>
            <a:off x="7448548" y="2254394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2</a:t>
            </a:r>
            <a:endParaRPr kumimoji="1" lang="zh-TW" altLang="en-US" dirty="0"/>
          </a:p>
        </p:txBody>
      </p:sp>
      <p:sp>
        <p:nvSpPr>
          <p:cNvPr id="29" name="向右箭號 28">
            <a:extLst>
              <a:ext uri="{FF2B5EF4-FFF2-40B4-BE49-F238E27FC236}">
                <a16:creationId xmlns:a16="http://schemas.microsoft.com/office/drawing/2014/main" id="{E4AC2C84-FA1C-974E-86E5-B72AE3B9072F}"/>
              </a:ext>
            </a:extLst>
          </p:cNvPr>
          <p:cNvSpPr/>
          <p:nvPr/>
        </p:nvSpPr>
        <p:spPr>
          <a:xfrm>
            <a:off x="6990525" y="3298235"/>
            <a:ext cx="905284" cy="528809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sp>
        <p:nvSpPr>
          <p:cNvPr id="30" name="向左箭號 29">
            <a:extLst>
              <a:ext uri="{FF2B5EF4-FFF2-40B4-BE49-F238E27FC236}">
                <a16:creationId xmlns:a16="http://schemas.microsoft.com/office/drawing/2014/main" id="{5364B80C-A081-A341-B2F1-2D9BF0295D65}"/>
              </a:ext>
            </a:extLst>
          </p:cNvPr>
          <p:cNvSpPr/>
          <p:nvPr/>
        </p:nvSpPr>
        <p:spPr>
          <a:xfrm>
            <a:off x="6990525" y="3883410"/>
            <a:ext cx="905284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B5DA2AE-923F-D048-9EDE-1EA1DE91AC20}"/>
              </a:ext>
            </a:extLst>
          </p:cNvPr>
          <p:cNvSpPr/>
          <p:nvPr/>
        </p:nvSpPr>
        <p:spPr>
          <a:xfrm>
            <a:off x="3261563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5F1F0A9-1873-BE4E-92BA-6A9F3212730F}"/>
              </a:ext>
            </a:extLst>
          </p:cNvPr>
          <p:cNvSpPr/>
          <p:nvPr/>
        </p:nvSpPr>
        <p:spPr>
          <a:xfrm>
            <a:off x="3692484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cxnSp>
        <p:nvCxnSpPr>
          <p:cNvPr id="35" name="肘形接點 34">
            <a:extLst>
              <a:ext uri="{FF2B5EF4-FFF2-40B4-BE49-F238E27FC236}">
                <a16:creationId xmlns:a16="http://schemas.microsoft.com/office/drawing/2014/main" id="{98B1F0C0-9065-D84E-96C3-8E84D3089853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22854" y="3006848"/>
            <a:ext cx="2577814" cy="1369779"/>
          </a:xfrm>
          <a:prstGeom prst="bentConnector2">
            <a:avLst/>
          </a:prstGeom>
          <a:ln w="19050">
            <a:solidFill>
              <a:srgbClr val="008F00">
                <a:alpha val="50196"/>
              </a:srgbClr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接點 35">
            <a:extLst>
              <a:ext uri="{FF2B5EF4-FFF2-40B4-BE49-F238E27FC236}">
                <a16:creationId xmlns:a16="http://schemas.microsoft.com/office/drawing/2014/main" id="{2964B817-374F-AB48-A38F-EE02C92BE692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74315" y="1986309"/>
            <a:ext cx="2577814" cy="3410858"/>
          </a:xfrm>
          <a:prstGeom prst="bentConnector4">
            <a:avLst>
              <a:gd name="adj1" fmla="val 31455"/>
              <a:gd name="adj2" fmla="val 106702"/>
            </a:avLst>
          </a:prstGeom>
          <a:ln w="19050">
            <a:solidFill>
              <a:srgbClr val="008F00">
                <a:alpha val="50196"/>
              </a:srgbClr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581261DE-4BCC-DA4E-A534-6FBBC7A51788}"/>
              </a:ext>
            </a:extLst>
          </p:cNvPr>
          <p:cNvSpPr/>
          <p:nvPr/>
        </p:nvSpPr>
        <p:spPr>
          <a:xfrm>
            <a:off x="10703876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55FD015-ED36-5649-874B-321DBEB9810F}"/>
              </a:ext>
            </a:extLst>
          </p:cNvPr>
          <p:cNvSpPr/>
          <p:nvPr/>
        </p:nvSpPr>
        <p:spPr>
          <a:xfrm>
            <a:off x="11134797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cxnSp>
        <p:nvCxnSpPr>
          <p:cNvPr id="39" name="肘形接點 38">
            <a:extLst>
              <a:ext uri="{FF2B5EF4-FFF2-40B4-BE49-F238E27FC236}">
                <a16:creationId xmlns:a16="http://schemas.microsoft.com/office/drawing/2014/main" id="{501DDB79-8C11-A544-8F84-41C11FD974D8}"/>
              </a:ext>
            </a:extLst>
          </p:cNvPr>
          <p:cNvCxnSpPr>
            <a:cxnSpLocks/>
            <a:stCxn id="37" idx="1"/>
            <a:endCxn id="14" idx="1"/>
          </p:cNvCxnSpPr>
          <p:nvPr/>
        </p:nvCxnSpPr>
        <p:spPr>
          <a:xfrm rot="10800000" flipV="1">
            <a:off x="4796652" y="2848009"/>
            <a:ext cx="5907225" cy="2132635"/>
          </a:xfrm>
          <a:prstGeom prst="bentConnector3">
            <a:avLst>
              <a:gd name="adj1" fmla="val 103870"/>
            </a:avLst>
          </a:prstGeom>
          <a:ln w="19050">
            <a:solidFill>
              <a:schemeClr val="tx1">
                <a:lumMod val="95000"/>
                <a:lumOff val="5000"/>
                <a:alpha val="50196"/>
              </a:schemeClr>
            </a:solidFill>
            <a:tailEnd type="triangle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接點 39">
            <a:extLst>
              <a:ext uri="{FF2B5EF4-FFF2-40B4-BE49-F238E27FC236}">
                <a16:creationId xmlns:a16="http://schemas.microsoft.com/office/drawing/2014/main" id="{0D3619FE-6CB3-D04C-B3B2-0BD1CC098E00}"/>
              </a:ext>
            </a:extLst>
          </p:cNvPr>
          <p:cNvCxnSpPr>
            <a:cxnSpLocks/>
            <a:stCxn id="38" idx="2"/>
            <a:endCxn id="14" idx="3"/>
          </p:cNvCxnSpPr>
          <p:nvPr/>
        </p:nvCxnSpPr>
        <p:spPr>
          <a:xfrm rot="5400000">
            <a:off x="8287910" y="1968449"/>
            <a:ext cx="1992938" cy="4031455"/>
          </a:xfrm>
          <a:prstGeom prst="bentConnector2">
            <a:avLst/>
          </a:prstGeom>
          <a:ln w="19050">
            <a:solidFill>
              <a:schemeClr val="tx1">
                <a:lumMod val="95000"/>
                <a:lumOff val="5000"/>
                <a:alpha val="50196"/>
              </a:schemeClr>
            </a:solidFill>
            <a:tailEnd type="triangle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>
            <a:extLst>
              <a:ext uri="{FF2B5EF4-FFF2-40B4-BE49-F238E27FC236}">
                <a16:creationId xmlns:a16="http://schemas.microsoft.com/office/drawing/2014/main" id="{209D4F33-199E-EC43-B7D1-3B856078823C}"/>
              </a:ext>
            </a:extLst>
          </p:cNvPr>
          <p:cNvSpPr/>
          <p:nvPr/>
        </p:nvSpPr>
        <p:spPr>
          <a:xfrm>
            <a:off x="285841" y="2993675"/>
            <a:ext cx="179057" cy="179057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8636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89C10-D635-A94E-9B94-24BFAA31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3" y="337179"/>
            <a:ext cx="11975796" cy="1325563"/>
          </a:xfrm>
          <a:gradFill>
            <a:gsLst>
              <a:gs pos="61000">
                <a:srgbClr val="BB9479"/>
              </a:gs>
              <a:gs pos="0">
                <a:schemeClr val="accent2">
                  <a:lumMod val="50000"/>
                </a:schemeClr>
              </a:gs>
              <a:gs pos="100000">
                <a:srgbClr val="FFFFFF"/>
              </a:gs>
            </a:gsLst>
            <a:lin ang="0" scaled="0"/>
          </a:gradFill>
        </p:spPr>
        <p:txBody>
          <a:bodyPr/>
          <a:lstStyle/>
          <a:p>
            <a:r>
              <a:rPr kumimoji="1" lang="zh-TW" altLang="en-US" b="1" dirty="0">
                <a:solidFill>
                  <a:schemeClr val="bg1"/>
                </a:solidFill>
              </a:rPr>
              <a:t>程式碼概念圖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CB3B27-65EE-A84C-8521-A4AEB610ED70}"/>
              </a:ext>
            </a:extLst>
          </p:cNvPr>
          <p:cNvSpPr/>
          <p:nvPr/>
        </p:nvSpPr>
        <p:spPr>
          <a:xfrm>
            <a:off x="4011087" y="889410"/>
            <a:ext cx="3487993" cy="3152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pipe(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pid1 = fork()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(pid1 &gt; 0)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pid2=fork();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(pid2&gt;0)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AB5F57-D82A-F840-A441-763DB58C1721}"/>
              </a:ext>
            </a:extLst>
          </p:cNvPr>
          <p:cNvSpPr/>
          <p:nvPr/>
        </p:nvSpPr>
        <p:spPr>
          <a:xfrm>
            <a:off x="4000312" y="459003"/>
            <a:ext cx="3498768" cy="43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main</a:t>
            </a:r>
            <a:endParaRPr kumimoji="1" lang="zh-TW" altLang="en-US" dirty="0"/>
          </a:p>
        </p:txBody>
      </p:sp>
      <p:pic>
        <p:nvPicPr>
          <p:cNvPr id="14" name="Picture 2" descr="「pipe png」的圖片搜尋結果">
            <a:extLst>
              <a:ext uri="{FF2B5EF4-FFF2-40B4-BE49-F238E27FC236}">
                <a16:creationId xmlns:a16="http://schemas.microsoft.com/office/drawing/2014/main" id="{9520F61C-2AB0-7146-8DD9-4B337ABEF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651" y="4594395"/>
            <a:ext cx="2472000" cy="7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向上箭號圖說文字 2">
            <a:extLst>
              <a:ext uri="{FF2B5EF4-FFF2-40B4-BE49-F238E27FC236}">
                <a16:creationId xmlns:a16="http://schemas.microsoft.com/office/drawing/2014/main" id="{3EE7C121-FF19-834B-A752-CFC550BD47AD}"/>
              </a:ext>
            </a:extLst>
          </p:cNvPr>
          <p:cNvSpPr/>
          <p:nvPr/>
        </p:nvSpPr>
        <p:spPr>
          <a:xfrm>
            <a:off x="4685068" y="5223070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[0]</a:t>
            </a:r>
            <a:endParaRPr kumimoji="1" lang="zh-TW" altLang="en-US" sz="1400" dirty="0"/>
          </a:p>
        </p:txBody>
      </p:sp>
      <p:sp>
        <p:nvSpPr>
          <p:cNvPr id="16" name="向上箭號圖說文字 15">
            <a:extLst>
              <a:ext uri="{FF2B5EF4-FFF2-40B4-BE49-F238E27FC236}">
                <a16:creationId xmlns:a16="http://schemas.microsoft.com/office/drawing/2014/main" id="{0C2E90CE-17AE-3049-9890-EE36A014040C}"/>
              </a:ext>
            </a:extLst>
          </p:cNvPr>
          <p:cNvSpPr/>
          <p:nvPr/>
        </p:nvSpPr>
        <p:spPr>
          <a:xfrm>
            <a:off x="6449662" y="5215449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[1]</a:t>
            </a:r>
            <a:endParaRPr kumimoji="1" lang="zh-TW" altLang="en-US" sz="1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323297B-A48F-244E-BE90-50AF20C0E339}"/>
              </a:ext>
            </a:extLst>
          </p:cNvPr>
          <p:cNvSpPr/>
          <p:nvPr/>
        </p:nvSpPr>
        <p:spPr>
          <a:xfrm>
            <a:off x="5864775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051648C-F1A9-E440-A3DB-6E2502EE4719}"/>
              </a:ext>
            </a:extLst>
          </p:cNvPr>
          <p:cNvSpPr/>
          <p:nvPr/>
        </p:nvSpPr>
        <p:spPr>
          <a:xfrm>
            <a:off x="6295696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6CBD967-C317-A74C-89EA-9F376143DC48}"/>
              </a:ext>
            </a:extLst>
          </p:cNvPr>
          <p:cNvSpPr/>
          <p:nvPr/>
        </p:nvSpPr>
        <p:spPr>
          <a:xfrm>
            <a:off x="44755" y="2253195"/>
            <a:ext cx="4572001" cy="29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close(1);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已經將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的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[1]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接上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//『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一定要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』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關閉未使用的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否則水龍頭會關不緊（收不到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EOF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）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 “ls”, “ls”,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AC9037F-5A90-3247-B69C-163343FCF392}"/>
              </a:ext>
            </a:extLst>
          </p:cNvPr>
          <p:cNvSpPr/>
          <p:nvPr/>
        </p:nvSpPr>
        <p:spPr>
          <a:xfrm>
            <a:off x="44753" y="1830408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1</a:t>
            </a:r>
            <a:endParaRPr kumimoji="1" lang="zh-TW" altLang="en-US" dirty="0"/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70B50C39-32D4-754C-AC65-CA5C7B56C023}"/>
              </a:ext>
            </a:extLst>
          </p:cNvPr>
          <p:cNvSpPr/>
          <p:nvPr/>
        </p:nvSpPr>
        <p:spPr>
          <a:xfrm>
            <a:off x="4238732" y="3871698"/>
            <a:ext cx="930475" cy="552231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sp>
        <p:nvSpPr>
          <p:cNvPr id="21" name="向左箭號 20">
            <a:extLst>
              <a:ext uri="{FF2B5EF4-FFF2-40B4-BE49-F238E27FC236}">
                <a16:creationId xmlns:a16="http://schemas.microsoft.com/office/drawing/2014/main" id="{764978CE-FD60-C343-AA37-51AC576EAE93}"/>
              </a:ext>
            </a:extLst>
          </p:cNvPr>
          <p:cNvSpPr/>
          <p:nvPr/>
        </p:nvSpPr>
        <p:spPr>
          <a:xfrm>
            <a:off x="4238731" y="3327075"/>
            <a:ext cx="930475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D0F10D7-C2EB-804C-8D44-DBC8CA3FCAFC}"/>
              </a:ext>
            </a:extLst>
          </p:cNvPr>
          <p:cNvSpPr/>
          <p:nvPr/>
        </p:nvSpPr>
        <p:spPr>
          <a:xfrm>
            <a:off x="7448549" y="2677181"/>
            <a:ext cx="4572001" cy="2538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if(pid2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stdin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關上沒用的水龍頭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88F7610-6CC9-764A-A8EF-79EA02125435}"/>
              </a:ext>
            </a:extLst>
          </p:cNvPr>
          <p:cNvSpPr/>
          <p:nvPr/>
        </p:nvSpPr>
        <p:spPr>
          <a:xfrm>
            <a:off x="7448548" y="2254394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2</a:t>
            </a:r>
            <a:endParaRPr kumimoji="1" lang="zh-TW" altLang="en-US" dirty="0"/>
          </a:p>
        </p:txBody>
      </p:sp>
      <p:sp>
        <p:nvSpPr>
          <p:cNvPr id="29" name="向右箭號 28">
            <a:extLst>
              <a:ext uri="{FF2B5EF4-FFF2-40B4-BE49-F238E27FC236}">
                <a16:creationId xmlns:a16="http://schemas.microsoft.com/office/drawing/2014/main" id="{E4AC2C84-FA1C-974E-86E5-B72AE3B9072F}"/>
              </a:ext>
            </a:extLst>
          </p:cNvPr>
          <p:cNvSpPr/>
          <p:nvPr/>
        </p:nvSpPr>
        <p:spPr>
          <a:xfrm>
            <a:off x="6990525" y="3298235"/>
            <a:ext cx="905284" cy="528809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sp>
        <p:nvSpPr>
          <p:cNvPr id="30" name="向左箭號 29">
            <a:extLst>
              <a:ext uri="{FF2B5EF4-FFF2-40B4-BE49-F238E27FC236}">
                <a16:creationId xmlns:a16="http://schemas.microsoft.com/office/drawing/2014/main" id="{5364B80C-A081-A341-B2F1-2D9BF0295D65}"/>
              </a:ext>
            </a:extLst>
          </p:cNvPr>
          <p:cNvSpPr/>
          <p:nvPr/>
        </p:nvSpPr>
        <p:spPr>
          <a:xfrm>
            <a:off x="6990525" y="3883410"/>
            <a:ext cx="905284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B5DA2AE-923F-D048-9EDE-1EA1DE91AC20}"/>
              </a:ext>
            </a:extLst>
          </p:cNvPr>
          <p:cNvSpPr/>
          <p:nvPr/>
        </p:nvSpPr>
        <p:spPr>
          <a:xfrm>
            <a:off x="3261563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5F1F0A9-1873-BE4E-92BA-6A9F3212730F}"/>
              </a:ext>
            </a:extLst>
          </p:cNvPr>
          <p:cNvSpPr/>
          <p:nvPr/>
        </p:nvSpPr>
        <p:spPr>
          <a:xfrm>
            <a:off x="3692484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cxnSp>
        <p:nvCxnSpPr>
          <p:cNvPr id="35" name="肘形接點 34">
            <a:extLst>
              <a:ext uri="{FF2B5EF4-FFF2-40B4-BE49-F238E27FC236}">
                <a16:creationId xmlns:a16="http://schemas.microsoft.com/office/drawing/2014/main" id="{98B1F0C0-9065-D84E-96C3-8E84D3089853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22854" y="3006848"/>
            <a:ext cx="2577814" cy="1369779"/>
          </a:xfrm>
          <a:prstGeom prst="bentConnector2">
            <a:avLst/>
          </a:prstGeom>
          <a:ln w="19050">
            <a:solidFill>
              <a:srgbClr val="008F00">
                <a:alpha val="50196"/>
              </a:srgbClr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接點 35">
            <a:extLst>
              <a:ext uri="{FF2B5EF4-FFF2-40B4-BE49-F238E27FC236}">
                <a16:creationId xmlns:a16="http://schemas.microsoft.com/office/drawing/2014/main" id="{2964B817-374F-AB48-A38F-EE02C92BE692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74315" y="1986309"/>
            <a:ext cx="2577814" cy="3410858"/>
          </a:xfrm>
          <a:prstGeom prst="bentConnector4">
            <a:avLst>
              <a:gd name="adj1" fmla="val 31455"/>
              <a:gd name="adj2" fmla="val 106702"/>
            </a:avLst>
          </a:prstGeom>
          <a:ln w="19050">
            <a:solidFill>
              <a:srgbClr val="008F00">
                <a:alpha val="50196"/>
              </a:srgbClr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581261DE-4BCC-DA4E-A534-6FBBC7A51788}"/>
              </a:ext>
            </a:extLst>
          </p:cNvPr>
          <p:cNvSpPr/>
          <p:nvPr/>
        </p:nvSpPr>
        <p:spPr>
          <a:xfrm>
            <a:off x="10703876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55FD015-ED36-5649-874B-321DBEB9810F}"/>
              </a:ext>
            </a:extLst>
          </p:cNvPr>
          <p:cNvSpPr/>
          <p:nvPr/>
        </p:nvSpPr>
        <p:spPr>
          <a:xfrm>
            <a:off x="11134797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cxnSp>
        <p:nvCxnSpPr>
          <p:cNvPr id="39" name="肘形接點 38">
            <a:extLst>
              <a:ext uri="{FF2B5EF4-FFF2-40B4-BE49-F238E27FC236}">
                <a16:creationId xmlns:a16="http://schemas.microsoft.com/office/drawing/2014/main" id="{501DDB79-8C11-A544-8F84-41C11FD974D8}"/>
              </a:ext>
            </a:extLst>
          </p:cNvPr>
          <p:cNvCxnSpPr>
            <a:cxnSpLocks/>
            <a:stCxn id="37" idx="1"/>
            <a:endCxn id="14" idx="1"/>
          </p:cNvCxnSpPr>
          <p:nvPr/>
        </p:nvCxnSpPr>
        <p:spPr>
          <a:xfrm rot="10800000" flipV="1">
            <a:off x="4796652" y="2848009"/>
            <a:ext cx="5907225" cy="2132635"/>
          </a:xfrm>
          <a:prstGeom prst="bentConnector3">
            <a:avLst>
              <a:gd name="adj1" fmla="val 103870"/>
            </a:avLst>
          </a:prstGeom>
          <a:ln w="19050">
            <a:solidFill>
              <a:schemeClr val="tx1">
                <a:lumMod val="95000"/>
                <a:lumOff val="5000"/>
                <a:alpha val="50196"/>
              </a:schemeClr>
            </a:solidFill>
            <a:tailEnd type="triangle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接點 39">
            <a:extLst>
              <a:ext uri="{FF2B5EF4-FFF2-40B4-BE49-F238E27FC236}">
                <a16:creationId xmlns:a16="http://schemas.microsoft.com/office/drawing/2014/main" id="{0D3619FE-6CB3-D04C-B3B2-0BD1CC098E00}"/>
              </a:ext>
            </a:extLst>
          </p:cNvPr>
          <p:cNvCxnSpPr>
            <a:cxnSpLocks/>
            <a:stCxn id="38" idx="2"/>
            <a:endCxn id="14" idx="3"/>
          </p:cNvCxnSpPr>
          <p:nvPr/>
        </p:nvCxnSpPr>
        <p:spPr>
          <a:xfrm rot="5400000">
            <a:off x="8287910" y="1968449"/>
            <a:ext cx="1992938" cy="4031455"/>
          </a:xfrm>
          <a:prstGeom prst="bentConnector2">
            <a:avLst/>
          </a:prstGeom>
          <a:ln w="19050">
            <a:solidFill>
              <a:schemeClr val="tx1">
                <a:lumMod val="95000"/>
                <a:lumOff val="5000"/>
                <a:alpha val="50196"/>
              </a:schemeClr>
            </a:solidFill>
            <a:tailEnd type="triangle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>
            <a:extLst>
              <a:ext uri="{FF2B5EF4-FFF2-40B4-BE49-F238E27FC236}">
                <a16:creationId xmlns:a16="http://schemas.microsoft.com/office/drawing/2014/main" id="{209D4F33-199E-EC43-B7D1-3B856078823C}"/>
              </a:ext>
            </a:extLst>
          </p:cNvPr>
          <p:cNvSpPr/>
          <p:nvPr/>
        </p:nvSpPr>
        <p:spPr>
          <a:xfrm>
            <a:off x="285841" y="3238837"/>
            <a:ext cx="179057" cy="179057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B2CDDC19-EDE9-0941-92EF-D9F61B565A98}"/>
              </a:ext>
            </a:extLst>
          </p:cNvPr>
          <p:cNvCxnSpPr>
            <a:cxnSpLocks/>
            <a:stCxn id="19" idx="3"/>
            <a:endCxn id="14" idx="1"/>
          </p:cNvCxnSpPr>
          <p:nvPr/>
        </p:nvCxnSpPr>
        <p:spPr>
          <a:xfrm flipH="1">
            <a:off x="4796651" y="4147814"/>
            <a:ext cx="372556" cy="832831"/>
          </a:xfrm>
          <a:prstGeom prst="bentConnector5">
            <a:avLst>
              <a:gd name="adj1" fmla="val -61360"/>
              <a:gd name="adj2" fmla="val 43388"/>
              <a:gd name="adj3" fmla="val 161360"/>
            </a:avLst>
          </a:prstGeom>
          <a:ln w="19050">
            <a:solidFill>
              <a:srgbClr val="008F00">
                <a:alpha val="50196"/>
              </a:srgbClr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011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89C10-D635-A94E-9B94-24BFAA31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3" y="337179"/>
            <a:ext cx="11975796" cy="1325563"/>
          </a:xfrm>
          <a:gradFill>
            <a:gsLst>
              <a:gs pos="61000">
                <a:srgbClr val="BB9479"/>
              </a:gs>
              <a:gs pos="0">
                <a:schemeClr val="accent2">
                  <a:lumMod val="50000"/>
                </a:schemeClr>
              </a:gs>
              <a:gs pos="100000">
                <a:srgbClr val="FFFFFF"/>
              </a:gs>
            </a:gsLst>
            <a:lin ang="0" scaled="0"/>
          </a:gradFill>
        </p:spPr>
        <p:txBody>
          <a:bodyPr/>
          <a:lstStyle/>
          <a:p>
            <a:r>
              <a:rPr kumimoji="1" lang="zh-TW" altLang="en-US" b="1" dirty="0">
                <a:solidFill>
                  <a:schemeClr val="bg1"/>
                </a:solidFill>
              </a:rPr>
              <a:t>程式碼概念圖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CB3B27-65EE-A84C-8521-A4AEB610ED70}"/>
              </a:ext>
            </a:extLst>
          </p:cNvPr>
          <p:cNvSpPr/>
          <p:nvPr/>
        </p:nvSpPr>
        <p:spPr>
          <a:xfrm>
            <a:off x="4011087" y="889410"/>
            <a:ext cx="3487993" cy="3152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pipe(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pid1 = fork()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(pid1 &gt; 0)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pid2=fork();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(pid2&gt;0)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AB5F57-D82A-F840-A441-763DB58C1721}"/>
              </a:ext>
            </a:extLst>
          </p:cNvPr>
          <p:cNvSpPr/>
          <p:nvPr/>
        </p:nvSpPr>
        <p:spPr>
          <a:xfrm>
            <a:off x="4000312" y="459003"/>
            <a:ext cx="3498768" cy="43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main</a:t>
            </a:r>
            <a:endParaRPr kumimoji="1" lang="zh-TW" altLang="en-US" dirty="0"/>
          </a:p>
        </p:txBody>
      </p:sp>
      <p:pic>
        <p:nvPicPr>
          <p:cNvPr id="14" name="Picture 2" descr="「pipe png」的圖片搜尋結果">
            <a:extLst>
              <a:ext uri="{FF2B5EF4-FFF2-40B4-BE49-F238E27FC236}">
                <a16:creationId xmlns:a16="http://schemas.microsoft.com/office/drawing/2014/main" id="{9520F61C-2AB0-7146-8DD9-4B337ABEF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651" y="4594395"/>
            <a:ext cx="2472000" cy="7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向上箭號圖說文字 2">
            <a:extLst>
              <a:ext uri="{FF2B5EF4-FFF2-40B4-BE49-F238E27FC236}">
                <a16:creationId xmlns:a16="http://schemas.microsoft.com/office/drawing/2014/main" id="{3EE7C121-FF19-834B-A752-CFC550BD47AD}"/>
              </a:ext>
            </a:extLst>
          </p:cNvPr>
          <p:cNvSpPr/>
          <p:nvPr/>
        </p:nvSpPr>
        <p:spPr>
          <a:xfrm>
            <a:off x="4685068" y="5223070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[0]</a:t>
            </a:r>
            <a:endParaRPr kumimoji="1" lang="zh-TW" altLang="en-US" sz="1400" dirty="0"/>
          </a:p>
        </p:txBody>
      </p:sp>
      <p:sp>
        <p:nvSpPr>
          <p:cNvPr id="16" name="向上箭號圖說文字 15">
            <a:extLst>
              <a:ext uri="{FF2B5EF4-FFF2-40B4-BE49-F238E27FC236}">
                <a16:creationId xmlns:a16="http://schemas.microsoft.com/office/drawing/2014/main" id="{0C2E90CE-17AE-3049-9890-EE36A014040C}"/>
              </a:ext>
            </a:extLst>
          </p:cNvPr>
          <p:cNvSpPr/>
          <p:nvPr/>
        </p:nvSpPr>
        <p:spPr>
          <a:xfrm>
            <a:off x="6449662" y="5215449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[1]</a:t>
            </a:r>
            <a:endParaRPr kumimoji="1" lang="zh-TW" altLang="en-US" sz="1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323297B-A48F-244E-BE90-50AF20C0E339}"/>
              </a:ext>
            </a:extLst>
          </p:cNvPr>
          <p:cNvSpPr/>
          <p:nvPr/>
        </p:nvSpPr>
        <p:spPr>
          <a:xfrm>
            <a:off x="5864775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051648C-F1A9-E440-A3DB-6E2502EE4719}"/>
              </a:ext>
            </a:extLst>
          </p:cNvPr>
          <p:cNvSpPr/>
          <p:nvPr/>
        </p:nvSpPr>
        <p:spPr>
          <a:xfrm>
            <a:off x="6295696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6CBD967-C317-A74C-89EA-9F376143DC48}"/>
              </a:ext>
            </a:extLst>
          </p:cNvPr>
          <p:cNvSpPr/>
          <p:nvPr/>
        </p:nvSpPr>
        <p:spPr>
          <a:xfrm>
            <a:off x="44755" y="2253195"/>
            <a:ext cx="4572001" cy="29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close(1);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已經將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的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[1]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接上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//『</a:t>
            </a:r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一定要</a:t>
            </a:r>
            <a:r>
              <a:rPr kumimoji="1" lang="en-US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』</a:t>
            </a:r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關閉未使用的</a:t>
            </a:r>
            <a:r>
              <a:rPr kumimoji="1" lang="en-US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pipe </a:t>
            </a:r>
            <a:r>
              <a:rPr kumimoji="1" lang="en-US" altLang="zh-CN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endParaRPr kumimoji="1" lang="en-US" altLang="zh-CN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否則水龍頭會關不緊（收不到</a:t>
            </a:r>
            <a:r>
              <a:rPr kumimoji="1" lang="en-US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EOF</a:t>
            </a:r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）</a:t>
            </a:r>
            <a:endParaRPr kumimoji="1" lang="en-US" altLang="zh-CN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 “ls”, “ls”,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AC9037F-5A90-3247-B69C-163343FCF392}"/>
              </a:ext>
            </a:extLst>
          </p:cNvPr>
          <p:cNvSpPr/>
          <p:nvPr/>
        </p:nvSpPr>
        <p:spPr>
          <a:xfrm>
            <a:off x="44753" y="1830408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1</a:t>
            </a:r>
            <a:endParaRPr kumimoji="1" lang="zh-TW" altLang="en-US" dirty="0"/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70B50C39-32D4-754C-AC65-CA5C7B56C023}"/>
              </a:ext>
            </a:extLst>
          </p:cNvPr>
          <p:cNvSpPr/>
          <p:nvPr/>
        </p:nvSpPr>
        <p:spPr>
          <a:xfrm>
            <a:off x="4238732" y="3871698"/>
            <a:ext cx="930475" cy="552231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sp>
        <p:nvSpPr>
          <p:cNvPr id="21" name="向左箭號 20">
            <a:extLst>
              <a:ext uri="{FF2B5EF4-FFF2-40B4-BE49-F238E27FC236}">
                <a16:creationId xmlns:a16="http://schemas.microsoft.com/office/drawing/2014/main" id="{764978CE-FD60-C343-AA37-51AC576EAE93}"/>
              </a:ext>
            </a:extLst>
          </p:cNvPr>
          <p:cNvSpPr/>
          <p:nvPr/>
        </p:nvSpPr>
        <p:spPr>
          <a:xfrm>
            <a:off x="4238731" y="3327075"/>
            <a:ext cx="930475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D0F10D7-C2EB-804C-8D44-DBC8CA3FCAFC}"/>
              </a:ext>
            </a:extLst>
          </p:cNvPr>
          <p:cNvSpPr/>
          <p:nvPr/>
        </p:nvSpPr>
        <p:spPr>
          <a:xfrm>
            <a:off x="7448549" y="2677181"/>
            <a:ext cx="4572001" cy="2538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if(pid2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stdin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關上沒用的水龍頭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88F7610-6CC9-764A-A8EF-79EA02125435}"/>
              </a:ext>
            </a:extLst>
          </p:cNvPr>
          <p:cNvSpPr/>
          <p:nvPr/>
        </p:nvSpPr>
        <p:spPr>
          <a:xfrm>
            <a:off x="7448548" y="2254394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2</a:t>
            </a:r>
            <a:endParaRPr kumimoji="1" lang="zh-TW" altLang="en-US" dirty="0"/>
          </a:p>
        </p:txBody>
      </p:sp>
      <p:sp>
        <p:nvSpPr>
          <p:cNvPr id="29" name="向右箭號 28">
            <a:extLst>
              <a:ext uri="{FF2B5EF4-FFF2-40B4-BE49-F238E27FC236}">
                <a16:creationId xmlns:a16="http://schemas.microsoft.com/office/drawing/2014/main" id="{E4AC2C84-FA1C-974E-86E5-B72AE3B9072F}"/>
              </a:ext>
            </a:extLst>
          </p:cNvPr>
          <p:cNvSpPr/>
          <p:nvPr/>
        </p:nvSpPr>
        <p:spPr>
          <a:xfrm>
            <a:off x="6990525" y="3298235"/>
            <a:ext cx="905284" cy="528809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sp>
        <p:nvSpPr>
          <p:cNvPr id="30" name="向左箭號 29">
            <a:extLst>
              <a:ext uri="{FF2B5EF4-FFF2-40B4-BE49-F238E27FC236}">
                <a16:creationId xmlns:a16="http://schemas.microsoft.com/office/drawing/2014/main" id="{5364B80C-A081-A341-B2F1-2D9BF0295D65}"/>
              </a:ext>
            </a:extLst>
          </p:cNvPr>
          <p:cNvSpPr/>
          <p:nvPr/>
        </p:nvSpPr>
        <p:spPr>
          <a:xfrm>
            <a:off x="6990525" y="3883410"/>
            <a:ext cx="905284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B5DA2AE-923F-D048-9EDE-1EA1DE91AC20}"/>
              </a:ext>
            </a:extLst>
          </p:cNvPr>
          <p:cNvSpPr/>
          <p:nvPr/>
        </p:nvSpPr>
        <p:spPr>
          <a:xfrm>
            <a:off x="3261563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5F1F0A9-1873-BE4E-92BA-6A9F3212730F}"/>
              </a:ext>
            </a:extLst>
          </p:cNvPr>
          <p:cNvSpPr/>
          <p:nvPr/>
        </p:nvSpPr>
        <p:spPr>
          <a:xfrm>
            <a:off x="3692484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cxnSp>
        <p:nvCxnSpPr>
          <p:cNvPr id="36" name="肘形接點 35">
            <a:extLst>
              <a:ext uri="{FF2B5EF4-FFF2-40B4-BE49-F238E27FC236}">
                <a16:creationId xmlns:a16="http://schemas.microsoft.com/office/drawing/2014/main" id="{2964B817-374F-AB48-A38F-EE02C92BE692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74315" y="1986309"/>
            <a:ext cx="2577814" cy="3410858"/>
          </a:xfrm>
          <a:prstGeom prst="bentConnector4">
            <a:avLst>
              <a:gd name="adj1" fmla="val 31455"/>
              <a:gd name="adj2" fmla="val 106702"/>
            </a:avLst>
          </a:prstGeom>
          <a:ln w="19050">
            <a:solidFill>
              <a:srgbClr val="008F00">
                <a:alpha val="50196"/>
              </a:srgbClr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581261DE-4BCC-DA4E-A534-6FBBC7A51788}"/>
              </a:ext>
            </a:extLst>
          </p:cNvPr>
          <p:cNvSpPr/>
          <p:nvPr/>
        </p:nvSpPr>
        <p:spPr>
          <a:xfrm>
            <a:off x="10703876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55FD015-ED36-5649-874B-321DBEB9810F}"/>
              </a:ext>
            </a:extLst>
          </p:cNvPr>
          <p:cNvSpPr/>
          <p:nvPr/>
        </p:nvSpPr>
        <p:spPr>
          <a:xfrm>
            <a:off x="11134797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cxnSp>
        <p:nvCxnSpPr>
          <p:cNvPr id="39" name="肘形接點 38">
            <a:extLst>
              <a:ext uri="{FF2B5EF4-FFF2-40B4-BE49-F238E27FC236}">
                <a16:creationId xmlns:a16="http://schemas.microsoft.com/office/drawing/2014/main" id="{501DDB79-8C11-A544-8F84-41C11FD974D8}"/>
              </a:ext>
            </a:extLst>
          </p:cNvPr>
          <p:cNvCxnSpPr>
            <a:cxnSpLocks/>
            <a:stCxn id="37" idx="1"/>
            <a:endCxn id="14" idx="1"/>
          </p:cNvCxnSpPr>
          <p:nvPr/>
        </p:nvCxnSpPr>
        <p:spPr>
          <a:xfrm rot="10800000" flipV="1">
            <a:off x="4796652" y="2848009"/>
            <a:ext cx="5907225" cy="2132635"/>
          </a:xfrm>
          <a:prstGeom prst="bentConnector3">
            <a:avLst>
              <a:gd name="adj1" fmla="val 103870"/>
            </a:avLst>
          </a:prstGeom>
          <a:ln w="19050">
            <a:solidFill>
              <a:schemeClr val="tx1">
                <a:lumMod val="95000"/>
                <a:lumOff val="5000"/>
                <a:alpha val="50196"/>
              </a:schemeClr>
            </a:solidFill>
            <a:tailEnd type="triangle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接點 39">
            <a:extLst>
              <a:ext uri="{FF2B5EF4-FFF2-40B4-BE49-F238E27FC236}">
                <a16:creationId xmlns:a16="http://schemas.microsoft.com/office/drawing/2014/main" id="{0D3619FE-6CB3-D04C-B3B2-0BD1CC098E00}"/>
              </a:ext>
            </a:extLst>
          </p:cNvPr>
          <p:cNvCxnSpPr>
            <a:cxnSpLocks/>
            <a:stCxn id="38" idx="2"/>
            <a:endCxn id="14" idx="3"/>
          </p:cNvCxnSpPr>
          <p:nvPr/>
        </p:nvCxnSpPr>
        <p:spPr>
          <a:xfrm rot="5400000">
            <a:off x="8287910" y="1968449"/>
            <a:ext cx="1992938" cy="4031455"/>
          </a:xfrm>
          <a:prstGeom prst="bentConnector2">
            <a:avLst/>
          </a:prstGeom>
          <a:ln w="19050">
            <a:solidFill>
              <a:schemeClr val="tx1">
                <a:lumMod val="95000"/>
                <a:lumOff val="5000"/>
                <a:alpha val="50196"/>
              </a:schemeClr>
            </a:solidFill>
            <a:tailEnd type="triangle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>
            <a:extLst>
              <a:ext uri="{FF2B5EF4-FFF2-40B4-BE49-F238E27FC236}">
                <a16:creationId xmlns:a16="http://schemas.microsoft.com/office/drawing/2014/main" id="{209D4F33-199E-EC43-B7D1-3B856078823C}"/>
              </a:ext>
            </a:extLst>
          </p:cNvPr>
          <p:cNvSpPr/>
          <p:nvPr/>
        </p:nvSpPr>
        <p:spPr>
          <a:xfrm>
            <a:off x="292467" y="4334400"/>
            <a:ext cx="179057" cy="179057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B2CDDC19-EDE9-0941-92EF-D9F61B565A98}"/>
              </a:ext>
            </a:extLst>
          </p:cNvPr>
          <p:cNvCxnSpPr>
            <a:cxnSpLocks/>
            <a:stCxn id="19" idx="3"/>
            <a:endCxn id="14" idx="1"/>
          </p:cNvCxnSpPr>
          <p:nvPr/>
        </p:nvCxnSpPr>
        <p:spPr>
          <a:xfrm flipH="1">
            <a:off x="4796651" y="4147814"/>
            <a:ext cx="372556" cy="832831"/>
          </a:xfrm>
          <a:prstGeom prst="bentConnector5">
            <a:avLst>
              <a:gd name="adj1" fmla="val -61360"/>
              <a:gd name="adj2" fmla="val 43388"/>
              <a:gd name="adj3" fmla="val 161360"/>
            </a:avLst>
          </a:prstGeom>
          <a:ln w="19050">
            <a:solidFill>
              <a:srgbClr val="008F00">
                <a:alpha val="50196"/>
              </a:srgbClr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523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89C10-D635-A94E-9B94-24BFAA31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3" y="337179"/>
            <a:ext cx="11975796" cy="1325563"/>
          </a:xfrm>
          <a:gradFill>
            <a:gsLst>
              <a:gs pos="61000">
                <a:srgbClr val="BB9479"/>
              </a:gs>
              <a:gs pos="0">
                <a:schemeClr val="accent2">
                  <a:lumMod val="50000"/>
                </a:schemeClr>
              </a:gs>
              <a:gs pos="100000">
                <a:srgbClr val="FFFFFF"/>
              </a:gs>
            </a:gsLst>
            <a:lin ang="0" scaled="0"/>
          </a:gradFill>
        </p:spPr>
        <p:txBody>
          <a:bodyPr/>
          <a:lstStyle/>
          <a:p>
            <a:r>
              <a:rPr kumimoji="1" lang="zh-TW" altLang="en-US" b="1" dirty="0">
                <a:solidFill>
                  <a:schemeClr val="bg1"/>
                </a:solidFill>
              </a:rPr>
              <a:t>程式碼概念圖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CB3B27-65EE-A84C-8521-A4AEB610ED70}"/>
              </a:ext>
            </a:extLst>
          </p:cNvPr>
          <p:cNvSpPr/>
          <p:nvPr/>
        </p:nvSpPr>
        <p:spPr>
          <a:xfrm>
            <a:off x="4011087" y="889410"/>
            <a:ext cx="3487993" cy="3152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pipe(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pid1 = fork()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(pid1 &gt; 0)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pid2=fork();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(pid2&gt;0)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AB5F57-D82A-F840-A441-763DB58C1721}"/>
              </a:ext>
            </a:extLst>
          </p:cNvPr>
          <p:cNvSpPr/>
          <p:nvPr/>
        </p:nvSpPr>
        <p:spPr>
          <a:xfrm>
            <a:off x="4000312" y="459003"/>
            <a:ext cx="3498768" cy="43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main</a:t>
            </a:r>
            <a:endParaRPr kumimoji="1" lang="zh-TW" altLang="en-US" dirty="0"/>
          </a:p>
        </p:txBody>
      </p:sp>
      <p:pic>
        <p:nvPicPr>
          <p:cNvPr id="14" name="Picture 2" descr="「pipe png」的圖片搜尋結果">
            <a:extLst>
              <a:ext uri="{FF2B5EF4-FFF2-40B4-BE49-F238E27FC236}">
                <a16:creationId xmlns:a16="http://schemas.microsoft.com/office/drawing/2014/main" id="{9520F61C-2AB0-7146-8DD9-4B337ABEF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651" y="4594395"/>
            <a:ext cx="2472000" cy="7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向上箭號圖說文字 2">
            <a:extLst>
              <a:ext uri="{FF2B5EF4-FFF2-40B4-BE49-F238E27FC236}">
                <a16:creationId xmlns:a16="http://schemas.microsoft.com/office/drawing/2014/main" id="{3EE7C121-FF19-834B-A752-CFC550BD47AD}"/>
              </a:ext>
            </a:extLst>
          </p:cNvPr>
          <p:cNvSpPr/>
          <p:nvPr/>
        </p:nvSpPr>
        <p:spPr>
          <a:xfrm>
            <a:off x="4685068" y="5223070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[0]</a:t>
            </a:r>
            <a:endParaRPr kumimoji="1" lang="zh-TW" altLang="en-US" sz="1400" dirty="0"/>
          </a:p>
        </p:txBody>
      </p:sp>
      <p:sp>
        <p:nvSpPr>
          <p:cNvPr id="16" name="向上箭號圖說文字 15">
            <a:extLst>
              <a:ext uri="{FF2B5EF4-FFF2-40B4-BE49-F238E27FC236}">
                <a16:creationId xmlns:a16="http://schemas.microsoft.com/office/drawing/2014/main" id="{0C2E90CE-17AE-3049-9890-EE36A014040C}"/>
              </a:ext>
            </a:extLst>
          </p:cNvPr>
          <p:cNvSpPr/>
          <p:nvPr/>
        </p:nvSpPr>
        <p:spPr>
          <a:xfrm>
            <a:off x="6449662" y="5215449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[1]</a:t>
            </a:r>
            <a:endParaRPr kumimoji="1" lang="zh-TW" altLang="en-US" sz="1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323297B-A48F-244E-BE90-50AF20C0E339}"/>
              </a:ext>
            </a:extLst>
          </p:cNvPr>
          <p:cNvSpPr/>
          <p:nvPr/>
        </p:nvSpPr>
        <p:spPr>
          <a:xfrm>
            <a:off x="5864775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051648C-F1A9-E440-A3DB-6E2502EE4719}"/>
              </a:ext>
            </a:extLst>
          </p:cNvPr>
          <p:cNvSpPr/>
          <p:nvPr/>
        </p:nvSpPr>
        <p:spPr>
          <a:xfrm>
            <a:off x="6295696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6CBD967-C317-A74C-89EA-9F376143DC48}"/>
              </a:ext>
            </a:extLst>
          </p:cNvPr>
          <p:cNvSpPr/>
          <p:nvPr/>
        </p:nvSpPr>
        <p:spPr>
          <a:xfrm>
            <a:off x="44755" y="2253195"/>
            <a:ext cx="4572001" cy="29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close(1);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已經將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的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[1]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接上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//『</a:t>
            </a:r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一定要</a:t>
            </a:r>
            <a:r>
              <a:rPr kumimoji="1" lang="en-US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』</a:t>
            </a:r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關閉未使用的</a:t>
            </a:r>
            <a:r>
              <a:rPr kumimoji="1" lang="en-US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pipe </a:t>
            </a:r>
            <a:r>
              <a:rPr kumimoji="1" lang="en-US" altLang="zh-CN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endParaRPr kumimoji="1" lang="en-US" altLang="zh-CN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否則水龍頭會關不緊（收不到</a:t>
            </a:r>
            <a:r>
              <a:rPr kumimoji="1" lang="en-US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EOF</a:t>
            </a:r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）</a:t>
            </a:r>
            <a:endParaRPr kumimoji="1" lang="en-US" altLang="zh-CN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 “ls”, “ls”,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AC9037F-5A90-3247-B69C-163343FCF392}"/>
              </a:ext>
            </a:extLst>
          </p:cNvPr>
          <p:cNvSpPr/>
          <p:nvPr/>
        </p:nvSpPr>
        <p:spPr>
          <a:xfrm>
            <a:off x="44753" y="1830408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1</a:t>
            </a:r>
            <a:endParaRPr kumimoji="1" lang="zh-TW" altLang="en-US" dirty="0"/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70B50C39-32D4-754C-AC65-CA5C7B56C023}"/>
              </a:ext>
            </a:extLst>
          </p:cNvPr>
          <p:cNvSpPr/>
          <p:nvPr/>
        </p:nvSpPr>
        <p:spPr>
          <a:xfrm>
            <a:off x="4238732" y="3871698"/>
            <a:ext cx="930475" cy="552231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sp>
        <p:nvSpPr>
          <p:cNvPr id="21" name="向左箭號 20">
            <a:extLst>
              <a:ext uri="{FF2B5EF4-FFF2-40B4-BE49-F238E27FC236}">
                <a16:creationId xmlns:a16="http://schemas.microsoft.com/office/drawing/2014/main" id="{764978CE-FD60-C343-AA37-51AC576EAE93}"/>
              </a:ext>
            </a:extLst>
          </p:cNvPr>
          <p:cNvSpPr/>
          <p:nvPr/>
        </p:nvSpPr>
        <p:spPr>
          <a:xfrm>
            <a:off x="4238731" y="3327075"/>
            <a:ext cx="930475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D0F10D7-C2EB-804C-8D44-DBC8CA3FCAFC}"/>
              </a:ext>
            </a:extLst>
          </p:cNvPr>
          <p:cNvSpPr/>
          <p:nvPr/>
        </p:nvSpPr>
        <p:spPr>
          <a:xfrm>
            <a:off x="7448549" y="2677181"/>
            <a:ext cx="4572001" cy="2538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if(pid2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stdin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關上沒用的水龍頭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88F7610-6CC9-764A-A8EF-79EA02125435}"/>
              </a:ext>
            </a:extLst>
          </p:cNvPr>
          <p:cNvSpPr/>
          <p:nvPr/>
        </p:nvSpPr>
        <p:spPr>
          <a:xfrm>
            <a:off x="7448548" y="2254394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2</a:t>
            </a:r>
            <a:endParaRPr kumimoji="1" lang="zh-TW" altLang="en-US" dirty="0"/>
          </a:p>
        </p:txBody>
      </p:sp>
      <p:sp>
        <p:nvSpPr>
          <p:cNvPr id="29" name="向右箭號 28">
            <a:extLst>
              <a:ext uri="{FF2B5EF4-FFF2-40B4-BE49-F238E27FC236}">
                <a16:creationId xmlns:a16="http://schemas.microsoft.com/office/drawing/2014/main" id="{E4AC2C84-FA1C-974E-86E5-B72AE3B9072F}"/>
              </a:ext>
            </a:extLst>
          </p:cNvPr>
          <p:cNvSpPr/>
          <p:nvPr/>
        </p:nvSpPr>
        <p:spPr>
          <a:xfrm>
            <a:off x="6990525" y="3298235"/>
            <a:ext cx="905284" cy="528809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sp>
        <p:nvSpPr>
          <p:cNvPr id="30" name="向左箭號 29">
            <a:extLst>
              <a:ext uri="{FF2B5EF4-FFF2-40B4-BE49-F238E27FC236}">
                <a16:creationId xmlns:a16="http://schemas.microsoft.com/office/drawing/2014/main" id="{5364B80C-A081-A341-B2F1-2D9BF0295D65}"/>
              </a:ext>
            </a:extLst>
          </p:cNvPr>
          <p:cNvSpPr/>
          <p:nvPr/>
        </p:nvSpPr>
        <p:spPr>
          <a:xfrm>
            <a:off x="6990525" y="3883410"/>
            <a:ext cx="905284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B5DA2AE-923F-D048-9EDE-1EA1DE91AC20}"/>
              </a:ext>
            </a:extLst>
          </p:cNvPr>
          <p:cNvSpPr/>
          <p:nvPr/>
        </p:nvSpPr>
        <p:spPr>
          <a:xfrm>
            <a:off x="3261563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5F1F0A9-1873-BE4E-92BA-6A9F3212730F}"/>
              </a:ext>
            </a:extLst>
          </p:cNvPr>
          <p:cNvSpPr/>
          <p:nvPr/>
        </p:nvSpPr>
        <p:spPr>
          <a:xfrm>
            <a:off x="3692484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81261DE-4BCC-DA4E-A534-6FBBC7A51788}"/>
              </a:ext>
            </a:extLst>
          </p:cNvPr>
          <p:cNvSpPr/>
          <p:nvPr/>
        </p:nvSpPr>
        <p:spPr>
          <a:xfrm>
            <a:off x="10703876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55FD015-ED36-5649-874B-321DBEB9810F}"/>
              </a:ext>
            </a:extLst>
          </p:cNvPr>
          <p:cNvSpPr/>
          <p:nvPr/>
        </p:nvSpPr>
        <p:spPr>
          <a:xfrm>
            <a:off x="11134797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cxnSp>
        <p:nvCxnSpPr>
          <p:cNvPr id="39" name="肘形接點 38">
            <a:extLst>
              <a:ext uri="{FF2B5EF4-FFF2-40B4-BE49-F238E27FC236}">
                <a16:creationId xmlns:a16="http://schemas.microsoft.com/office/drawing/2014/main" id="{501DDB79-8C11-A544-8F84-41C11FD974D8}"/>
              </a:ext>
            </a:extLst>
          </p:cNvPr>
          <p:cNvCxnSpPr>
            <a:cxnSpLocks/>
            <a:stCxn id="37" idx="1"/>
            <a:endCxn id="14" idx="1"/>
          </p:cNvCxnSpPr>
          <p:nvPr/>
        </p:nvCxnSpPr>
        <p:spPr>
          <a:xfrm rot="10800000" flipV="1">
            <a:off x="4796652" y="2848009"/>
            <a:ext cx="5907225" cy="2132635"/>
          </a:xfrm>
          <a:prstGeom prst="bentConnector3">
            <a:avLst>
              <a:gd name="adj1" fmla="val 103870"/>
            </a:avLst>
          </a:prstGeom>
          <a:ln w="19050">
            <a:solidFill>
              <a:schemeClr val="tx1">
                <a:lumMod val="95000"/>
                <a:lumOff val="5000"/>
                <a:alpha val="50196"/>
              </a:schemeClr>
            </a:solidFill>
            <a:tailEnd type="triangle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接點 39">
            <a:extLst>
              <a:ext uri="{FF2B5EF4-FFF2-40B4-BE49-F238E27FC236}">
                <a16:creationId xmlns:a16="http://schemas.microsoft.com/office/drawing/2014/main" id="{0D3619FE-6CB3-D04C-B3B2-0BD1CC098E00}"/>
              </a:ext>
            </a:extLst>
          </p:cNvPr>
          <p:cNvCxnSpPr>
            <a:cxnSpLocks/>
            <a:stCxn id="38" idx="2"/>
            <a:endCxn id="14" idx="3"/>
          </p:cNvCxnSpPr>
          <p:nvPr/>
        </p:nvCxnSpPr>
        <p:spPr>
          <a:xfrm rot="5400000">
            <a:off x="8287910" y="1968449"/>
            <a:ext cx="1992938" cy="4031455"/>
          </a:xfrm>
          <a:prstGeom prst="bentConnector2">
            <a:avLst/>
          </a:prstGeom>
          <a:ln w="19050">
            <a:solidFill>
              <a:schemeClr val="tx1">
                <a:lumMod val="95000"/>
                <a:lumOff val="5000"/>
                <a:alpha val="50196"/>
              </a:schemeClr>
            </a:solidFill>
            <a:tailEnd type="triangle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>
            <a:extLst>
              <a:ext uri="{FF2B5EF4-FFF2-40B4-BE49-F238E27FC236}">
                <a16:creationId xmlns:a16="http://schemas.microsoft.com/office/drawing/2014/main" id="{209D4F33-199E-EC43-B7D1-3B856078823C}"/>
              </a:ext>
            </a:extLst>
          </p:cNvPr>
          <p:cNvSpPr/>
          <p:nvPr/>
        </p:nvSpPr>
        <p:spPr>
          <a:xfrm>
            <a:off x="2049759" y="4334400"/>
            <a:ext cx="179057" cy="179057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B2CDDC19-EDE9-0941-92EF-D9F61B565A98}"/>
              </a:ext>
            </a:extLst>
          </p:cNvPr>
          <p:cNvCxnSpPr>
            <a:cxnSpLocks/>
            <a:stCxn id="19" idx="3"/>
            <a:endCxn id="14" idx="1"/>
          </p:cNvCxnSpPr>
          <p:nvPr/>
        </p:nvCxnSpPr>
        <p:spPr>
          <a:xfrm flipH="1">
            <a:off x="4796651" y="4147814"/>
            <a:ext cx="372556" cy="832831"/>
          </a:xfrm>
          <a:prstGeom prst="bentConnector5">
            <a:avLst>
              <a:gd name="adj1" fmla="val -61360"/>
              <a:gd name="adj2" fmla="val 43388"/>
              <a:gd name="adj3" fmla="val 161360"/>
            </a:avLst>
          </a:prstGeom>
          <a:ln w="19050">
            <a:solidFill>
              <a:srgbClr val="008F00">
                <a:alpha val="50196"/>
              </a:srgbClr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273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89C10-D635-A94E-9B94-24BFAA31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3" y="337179"/>
            <a:ext cx="11975796" cy="1325563"/>
          </a:xfrm>
          <a:gradFill>
            <a:gsLst>
              <a:gs pos="61000">
                <a:srgbClr val="BB9479"/>
              </a:gs>
              <a:gs pos="0">
                <a:schemeClr val="accent2">
                  <a:lumMod val="50000"/>
                </a:schemeClr>
              </a:gs>
              <a:gs pos="100000">
                <a:srgbClr val="FFFFFF"/>
              </a:gs>
            </a:gsLst>
            <a:lin ang="0" scaled="0"/>
          </a:gradFill>
        </p:spPr>
        <p:txBody>
          <a:bodyPr/>
          <a:lstStyle/>
          <a:p>
            <a:r>
              <a:rPr kumimoji="1" lang="zh-TW" altLang="en-US" b="1" dirty="0">
                <a:solidFill>
                  <a:schemeClr val="bg1"/>
                </a:solidFill>
              </a:rPr>
              <a:t>程式碼概念圖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CB3B27-65EE-A84C-8521-A4AEB610ED70}"/>
              </a:ext>
            </a:extLst>
          </p:cNvPr>
          <p:cNvSpPr/>
          <p:nvPr/>
        </p:nvSpPr>
        <p:spPr>
          <a:xfrm>
            <a:off x="4011087" y="889410"/>
            <a:ext cx="3487993" cy="3152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pipe(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pid1 = fork()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(pid1 &gt; 0)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pid2=fork();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(pid2&gt;0)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AB5F57-D82A-F840-A441-763DB58C1721}"/>
              </a:ext>
            </a:extLst>
          </p:cNvPr>
          <p:cNvSpPr/>
          <p:nvPr/>
        </p:nvSpPr>
        <p:spPr>
          <a:xfrm>
            <a:off x="4000312" y="459003"/>
            <a:ext cx="3498768" cy="43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main</a:t>
            </a:r>
            <a:endParaRPr kumimoji="1" lang="zh-TW" altLang="en-US" dirty="0"/>
          </a:p>
        </p:txBody>
      </p:sp>
      <p:pic>
        <p:nvPicPr>
          <p:cNvPr id="14" name="Picture 2" descr="「pipe png」的圖片搜尋結果">
            <a:extLst>
              <a:ext uri="{FF2B5EF4-FFF2-40B4-BE49-F238E27FC236}">
                <a16:creationId xmlns:a16="http://schemas.microsoft.com/office/drawing/2014/main" id="{9520F61C-2AB0-7146-8DD9-4B337ABEF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651" y="4594395"/>
            <a:ext cx="2472000" cy="7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向上箭號圖說文字 2">
            <a:extLst>
              <a:ext uri="{FF2B5EF4-FFF2-40B4-BE49-F238E27FC236}">
                <a16:creationId xmlns:a16="http://schemas.microsoft.com/office/drawing/2014/main" id="{3EE7C121-FF19-834B-A752-CFC550BD47AD}"/>
              </a:ext>
            </a:extLst>
          </p:cNvPr>
          <p:cNvSpPr/>
          <p:nvPr/>
        </p:nvSpPr>
        <p:spPr>
          <a:xfrm>
            <a:off x="4685068" y="5223070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[0]</a:t>
            </a:r>
            <a:endParaRPr kumimoji="1" lang="zh-TW" altLang="en-US" sz="1400" dirty="0"/>
          </a:p>
        </p:txBody>
      </p:sp>
      <p:sp>
        <p:nvSpPr>
          <p:cNvPr id="16" name="向上箭號圖說文字 15">
            <a:extLst>
              <a:ext uri="{FF2B5EF4-FFF2-40B4-BE49-F238E27FC236}">
                <a16:creationId xmlns:a16="http://schemas.microsoft.com/office/drawing/2014/main" id="{0C2E90CE-17AE-3049-9890-EE36A014040C}"/>
              </a:ext>
            </a:extLst>
          </p:cNvPr>
          <p:cNvSpPr/>
          <p:nvPr/>
        </p:nvSpPr>
        <p:spPr>
          <a:xfrm>
            <a:off x="6449662" y="5215449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[1]</a:t>
            </a:r>
            <a:endParaRPr kumimoji="1" lang="zh-TW" altLang="en-US" sz="1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323297B-A48F-244E-BE90-50AF20C0E339}"/>
              </a:ext>
            </a:extLst>
          </p:cNvPr>
          <p:cNvSpPr/>
          <p:nvPr/>
        </p:nvSpPr>
        <p:spPr>
          <a:xfrm>
            <a:off x="5864775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051648C-F1A9-E440-A3DB-6E2502EE4719}"/>
              </a:ext>
            </a:extLst>
          </p:cNvPr>
          <p:cNvSpPr/>
          <p:nvPr/>
        </p:nvSpPr>
        <p:spPr>
          <a:xfrm>
            <a:off x="6295696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6CBD967-C317-A74C-89EA-9F376143DC48}"/>
              </a:ext>
            </a:extLst>
          </p:cNvPr>
          <p:cNvSpPr/>
          <p:nvPr/>
        </p:nvSpPr>
        <p:spPr>
          <a:xfrm>
            <a:off x="44755" y="2253195"/>
            <a:ext cx="4572001" cy="29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close(1);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已經將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的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[1]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接上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//『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一定要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』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關閉未使用的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否則水龍頭會關不緊（收不到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EOF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）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 “ls”, “ls”,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AC9037F-5A90-3247-B69C-163343FCF392}"/>
              </a:ext>
            </a:extLst>
          </p:cNvPr>
          <p:cNvSpPr/>
          <p:nvPr/>
        </p:nvSpPr>
        <p:spPr>
          <a:xfrm>
            <a:off x="44753" y="1830408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1</a:t>
            </a:r>
            <a:endParaRPr kumimoji="1"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D0F10D7-C2EB-804C-8D44-DBC8CA3FCAFC}"/>
              </a:ext>
            </a:extLst>
          </p:cNvPr>
          <p:cNvSpPr/>
          <p:nvPr/>
        </p:nvSpPr>
        <p:spPr>
          <a:xfrm>
            <a:off x="7448549" y="2677181"/>
            <a:ext cx="4572001" cy="2538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if(pid2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stdin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關上沒用的水龍頭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88F7610-6CC9-764A-A8EF-79EA02125435}"/>
              </a:ext>
            </a:extLst>
          </p:cNvPr>
          <p:cNvSpPr/>
          <p:nvPr/>
        </p:nvSpPr>
        <p:spPr>
          <a:xfrm>
            <a:off x="7448548" y="2254394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2</a:t>
            </a:r>
            <a:endParaRPr kumimoji="1" lang="zh-TW" altLang="en-US" dirty="0"/>
          </a:p>
        </p:txBody>
      </p:sp>
      <p:sp>
        <p:nvSpPr>
          <p:cNvPr id="29" name="向右箭號 28">
            <a:extLst>
              <a:ext uri="{FF2B5EF4-FFF2-40B4-BE49-F238E27FC236}">
                <a16:creationId xmlns:a16="http://schemas.microsoft.com/office/drawing/2014/main" id="{E4AC2C84-FA1C-974E-86E5-B72AE3B9072F}"/>
              </a:ext>
            </a:extLst>
          </p:cNvPr>
          <p:cNvSpPr/>
          <p:nvPr/>
        </p:nvSpPr>
        <p:spPr>
          <a:xfrm>
            <a:off x="6990525" y="3298235"/>
            <a:ext cx="905284" cy="528809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sp>
        <p:nvSpPr>
          <p:cNvPr id="30" name="向左箭號 29">
            <a:extLst>
              <a:ext uri="{FF2B5EF4-FFF2-40B4-BE49-F238E27FC236}">
                <a16:creationId xmlns:a16="http://schemas.microsoft.com/office/drawing/2014/main" id="{5364B80C-A081-A341-B2F1-2D9BF0295D65}"/>
              </a:ext>
            </a:extLst>
          </p:cNvPr>
          <p:cNvSpPr/>
          <p:nvPr/>
        </p:nvSpPr>
        <p:spPr>
          <a:xfrm>
            <a:off x="6990525" y="3883410"/>
            <a:ext cx="905284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B5DA2AE-923F-D048-9EDE-1EA1DE91AC20}"/>
              </a:ext>
            </a:extLst>
          </p:cNvPr>
          <p:cNvSpPr/>
          <p:nvPr/>
        </p:nvSpPr>
        <p:spPr>
          <a:xfrm>
            <a:off x="3261563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5F1F0A9-1873-BE4E-92BA-6A9F3212730F}"/>
              </a:ext>
            </a:extLst>
          </p:cNvPr>
          <p:cNvSpPr/>
          <p:nvPr/>
        </p:nvSpPr>
        <p:spPr>
          <a:xfrm>
            <a:off x="3692484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81261DE-4BCC-DA4E-A534-6FBBC7A51788}"/>
              </a:ext>
            </a:extLst>
          </p:cNvPr>
          <p:cNvSpPr/>
          <p:nvPr/>
        </p:nvSpPr>
        <p:spPr>
          <a:xfrm>
            <a:off x="10703876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55FD015-ED36-5649-874B-321DBEB9810F}"/>
              </a:ext>
            </a:extLst>
          </p:cNvPr>
          <p:cNvSpPr/>
          <p:nvPr/>
        </p:nvSpPr>
        <p:spPr>
          <a:xfrm>
            <a:off x="11134797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cxnSp>
        <p:nvCxnSpPr>
          <p:cNvPr id="39" name="肘形接點 38">
            <a:extLst>
              <a:ext uri="{FF2B5EF4-FFF2-40B4-BE49-F238E27FC236}">
                <a16:creationId xmlns:a16="http://schemas.microsoft.com/office/drawing/2014/main" id="{501DDB79-8C11-A544-8F84-41C11FD974D8}"/>
              </a:ext>
            </a:extLst>
          </p:cNvPr>
          <p:cNvCxnSpPr>
            <a:cxnSpLocks/>
            <a:stCxn id="37" idx="1"/>
            <a:endCxn id="14" idx="1"/>
          </p:cNvCxnSpPr>
          <p:nvPr/>
        </p:nvCxnSpPr>
        <p:spPr>
          <a:xfrm rot="10800000" flipV="1">
            <a:off x="4796652" y="2848009"/>
            <a:ext cx="5907225" cy="2132635"/>
          </a:xfrm>
          <a:prstGeom prst="bentConnector3">
            <a:avLst>
              <a:gd name="adj1" fmla="val 103870"/>
            </a:avLst>
          </a:prstGeom>
          <a:ln w="19050">
            <a:solidFill>
              <a:schemeClr val="tx1">
                <a:lumMod val="95000"/>
                <a:lumOff val="5000"/>
                <a:alpha val="50196"/>
              </a:schemeClr>
            </a:solidFill>
            <a:tailEnd type="triangle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接點 39">
            <a:extLst>
              <a:ext uri="{FF2B5EF4-FFF2-40B4-BE49-F238E27FC236}">
                <a16:creationId xmlns:a16="http://schemas.microsoft.com/office/drawing/2014/main" id="{0D3619FE-6CB3-D04C-B3B2-0BD1CC098E00}"/>
              </a:ext>
            </a:extLst>
          </p:cNvPr>
          <p:cNvCxnSpPr>
            <a:cxnSpLocks/>
            <a:stCxn id="38" idx="2"/>
            <a:endCxn id="14" idx="3"/>
          </p:cNvCxnSpPr>
          <p:nvPr/>
        </p:nvCxnSpPr>
        <p:spPr>
          <a:xfrm rot="5400000">
            <a:off x="8287910" y="1968449"/>
            <a:ext cx="1992938" cy="4031455"/>
          </a:xfrm>
          <a:prstGeom prst="bentConnector2">
            <a:avLst/>
          </a:prstGeom>
          <a:ln w="19050">
            <a:solidFill>
              <a:schemeClr val="tx1">
                <a:lumMod val="95000"/>
                <a:lumOff val="5000"/>
                <a:alpha val="50196"/>
              </a:schemeClr>
            </a:solidFill>
            <a:tailEnd type="triangle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>
            <a:extLst>
              <a:ext uri="{FF2B5EF4-FFF2-40B4-BE49-F238E27FC236}">
                <a16:creationId xmlns:a16="http://schemas.microsoft.com/office/drawing/2014/main" id="{209D4F33-199E-EC43-B7D1-3B856078823C}"/>
              </a:ext>
            </a:extLst>
          </p:cNvPr>
          <p:cNvSpPr/>
          <p:nvPr/>
        </p:nvSpPr>
        <p:spPr>
          <a:xfrm>
            <a:off x="307098" y="4635243"/>
            <a:ext cx="179057" cy="179057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F99A199-116F-BA4E-A437-64215B21D25B}"/>
              </a:ext>
            </a:extLst>
          </p:cNvPr>
          <p:cNvSpPr/>
          <p:nvPr/>
        </p:nvSpPr>
        <p:spPr>
          <a:xfrm>
            <a:off x="44754" y="5215450"/>
            <a:ext cx="4572001" cy="1391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800" dirty="0">
                <a:latin typeface="Consolas" panose="020B0609020204030204" pitchFamily="49" charset="0"/>
                <a:cs typeface="Consolas" panose="020B0609020204030204" pitchFamily="49" charset="0"/>
              </a:rPr>
              <a:t>ls</a:t>
            </a:r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70B50C39-32D4-754C-AC65-CA5C7B56C023}"/>
              </a:ext>
            </a:extLst>
          </p:cNvPr>
          <p:cNvSpPr/>
          <p:nvPr/>
        </p:nvSpPr>
        <p:spPr>
          <a:xfrm>
            <a:off x="4238732" y="5839648"/>
            <a:ext cx="930475" cy="552231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sp>
        <p:nvSpPr>
          <p:cNvPr id="21" name="向左箭號 20">
            <a:extLst>
              <a:ext uri="{FF2B5EF4-FFF2-40B4-BE49-F238E27FC236}">
                <a16:creationId xmlns:a16="http://schemas.microsoft.com/office/drawing/2014/main" id="{764978CE-FD60-C343-AA37-51AC576EAE93}"/>
              </a:ext>
            </a:extLst>
          </p:cNvPr>
          <p:cNvSpPr/>
          <p:nvPr/>
        </p:nvSpPr>
        <p:spPr>
          <a:xfrm>
            <a:off x="4238731" y="5295025"/>
            <a:ext cx="930475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B2CDDC19-EDE9-0941-92EF-D9F61B565A98}"/>
              </a:ext>
            </a:extLst>
          </p:cNvPr>
          <p:cNvCxnSpPr>
            <a:cxnSpLocks/>
            <a:stCxn id="19" idx="3"/>
            <a:endCxn id="14" idx="1"/>
          </p:cNvCxnSpPr>
          <p:nvPr/>
        </p:nvCxnSpPr>
        <p:spPr>
          <a:xfrm flipH="1" flipV="1">
            <a:off x="4796651" y="4980645"/>
            <a:ext cx="372556" cy="1135119"/>
          </a:xfrm>
          <a:prstGeom prst="bentConnector5">
            <a:avLst>
              <a:gd name="adj1" fmla="val -61360"/>
              <a:gd name="adj2" fmla="val 45149"/>
              <a:gd name="adj3" fmla="val 100889"/>
            </a:avLst>
          </a:prstGeom>
          <a:ln w="19050">
            <a:solidFill>
              <a:srgbClr val="008F00">
                <a:alpha val="50196"/>
              </a:srgbClr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圖片 27" descr="一張含有 螢幕擷取畫面 的圖片&#10;&#10;自動產生的描述">
            <a:extLst>
              <a:ext uri="{FF2B5EF4-FFF2-40B4-BE49-F238E27FC236}">
                <a16:creationId xmlns:a16="http://schemas.microsoft.com/office/drawing/2014/main" id="{9B3FD27C-AD9F-BF4D-920B-98DC96597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559" y="6097835"/>
            <a:ext cx="2486121" cy="84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62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列出目前使用者開啟的</a:t>
            </a:r>
            <a:r>
              <a:rPr kumimoji="1" lang="en-US" altLang="zh-TW" dirty="0"/>
              <a:t>FIFO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sz="1500" dirty="0" err="1">
                <a:latin typeface="Consolas" charset="0"/>
                <a:ea typeface="Consolas" charset="0"/>
                <a:cs typeface="Consolas" charset="0"/>
              </a:rPr>
              <a:t>shiwulo@vm</a:t>
            </a:r>
            <a:r>
              <a:rPr kumimoji="1" lang="mr-IN" altLang="zh-TW" sz="1500" dirty="0">
                <a:latin typeface="Consolas" charset="0"/>
                <a:ea typeface="Consolas" charset="0"/>
                <a:cs typeface="Consolas" charset="0"/>
              </a:rPr>
              <a:t>:~$ </a:t>
            </a:r>
            <a:r>
              <a:rPr kumimoji="1" lang="mr-IN" altLang="zh-TW" sz="1500" dirty="0" err="1">
                <a:latin typeface="Consolas" charset="0"/>
                <a:ea typeface="Consolas" charset="0"/>
                <a:cs typeface="Consolas" charset="0"/>
              </a:rPr>
              <a:t>lsof</a:t>
            </a:r>
            <a:r>
              <a:rPr kumimoji="1" lang="mr-IN" altLang="zh-TW" sz="1500" dirty="0">
                <a:latin typeface="Consolas" charset="0"/>
                <a:ea typeface="Consolas" charset="0"/>
                <a:cs typeface="Consolas" charset="0"/>
              </a:rPr>
              <a:t> | </a:t>
            </a:r>
            <a:r>
              <a:rPr kumimoji="1" lang="mr-IN" altLang="zh-TW" sz="1500" dirty="0" err="1">
                <a:latin typeface="Consolas" charset="0"/>
                <a:ea typeface="Consolas" charset="0"/>
                <a:cs typeface="Consolas" charset="0"/>
              </a:rPr>
              <a:t>grep</a:t>
            </a:r>
            <a:r>
              <a:rPr kumimoji="1" lang="mr-IN" altLang="zh-TW" sz="1500" dirty="0">
                <a:latin typeface="Consolas" charset="0"/>
                <a:ea typeface="Consolas" charset="0"/>
                <a:cs typeface="Consolas" charset="0"/>
              </a:rPr>
              <a:t> FIFO |</a:t>
            </a:r>
            <a:r>
              <a:rPr kumimoji="1" lang="mr-IN" altLang="zh-TW" sz="1500" dirty="0" err="1">
                <a:latin typeface="Consolas" charset="0"/>
                <a:ea typeface="Consolas" charset="0"/>
                <a:cs typeface="Consolas" charset="0"/>
              </a:rPr>
              <a:t>grep</a:t>
            </a:r>
            <a:r>
              <a:rPr kumimoji="1" lang="mr-IN" altLang="zh-TW" sz="1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sz="1500" dirty="0" err="1">
                <a:latin typeface="Consolas" charset="0"/>
                <a:ea typeface="Consolas" charset="0"/>
                <a:cs typeface="Consolas" charset="0"/>
              </a:rPr>
              <a:t>shiwulo</a:t>
            </a:r>
            <a:r>
              <a:rPr kumimoji="1" lang="mr-IN" altLang="zh-TW" sz="1500" dirty="0">
                <a:latin typeface="Consolas" charset="0"/>
                <a:ea typeface="Consolas" charset="0"/>
                <a:cs typeface="Consolas" charset="0"/>
              </a:rPr>
              <a:t> | </a:t>
            </a:r>
            <a:r>
              <a:rPr kumimoji="1" lang="mr-IN" altLang="zh-TW" sz="1500" dirty="0" err="1">
                <a:latin typeface="Consolas" charset="0"/>
                <a:ea typeface="Consolas" charset="0"/>
                <a:cs typeface="Consolas" charset="0"/>
              </a:rPr>
              <a:t>more</a:t>
            </a:r>
            <a:endParaRPr kumimoji="1" lang="en-US" altLang="zh-TW" sz="15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sz="15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COMMAND     PID   TID             USER   FD      TYPE             DEVICE SIZE/OFF       NODE NAME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sz="1500" dirty="0" err="1">
                <a:latin typeface="Consolas" charset="0"/>
                <a:ea typeface="Consolas" charset="0"/>
                <a:cs typeface="Consolas" charset="0"/>
              </a:rPr>
              <a:t>dropbox</a:t>
            </a:r>
            <a:r>
              <a:rPr kumimoji="1" lang="mr-IN" altLang="zh-TW" sz="1500" dirty="0">
                <a:latin typeface="Consolas" charset="0"/>
                <a:ea typeface="Consolas" charset="0"/>
                <a:cs typeface="Consolas" charset="0"/>
              </a:rPr>
              <a:t>     741                </a:t>
            </a:r>
            <a:r>
              <a:rPr kumimoji="1" lang="mr-IN" altLang="zh-TW" sz="1500" dirty="0" err="1">
                <a:latin typeface="Consolas" charset="0"/>
                <a:ea typeface="Consolas" charset="0"/>
                <a:cs typeface="Consolas" charset="0"/>
              </a:rPr>
              <a:t>shiwulo</a:t>
            </a:r>
            <a:r>
              <a:rPr kumimoji="1" lang="mr-IN" altLang="zh-TW" sz="1500" dirty="0">
                <a:latin typeface="Consolas" charset="0"/>
                <a:ea typeface="Consolas" charset="0"/>
                <a:cs typeface="Consolas" charset="0"/>
              </a:rPr>
              <a:t>   86r     FIFO               0,10      0t0     345673 </a:t>
            </a:r>
            <a:r>
              <a:rPr kumimoji="1" lang="mr-IN" altLang="zh-TW" sz="1500" dirty="0" err="1">
                <a:latin typeface="Consolas" charset="0"/>
                <a:ea typeface="Consolas" charset="0"/>
                <a:cs typeface="Consolas" charset="0"/>
              </a:rPr>
              <a:t>pipe</a:t>
            </a:r>
            <a:endParaRPr kumimoji="1" lang="mr-IN" altLang="zh-TW" sz="15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sz="1500" dirty="0" err="1">
                <a:latin typeface="Consolas" charset="0"/>
                <a:ea typeface="Consolas" charset="0"/>
                <a:cs typeface="Consolas" charset="0"/>
              </a:rPr>
              <a:t>dropbox</a:t>
            </a:r>
            <a:r>
              <a:rPr kumimoji="1" lang="mr-IN" altLang="zh-TW" sz="1500" dirty="0">
                <a:latin typeface="Consolas" charset="0"/>
                <a:ea typeface="Consolas" charset="0"/>
                <a:cs typeface="Consolas" charset="0"/>
              </a:rPr>
              <a:t>     741                </a:t>
            </a:r>
            <a:r>
              <a:rPr kumimoji="1" lang="mr-IN" altLang="zh-TW" sz="1500" dirty="0" err="1">
                <a:latin typeface="Consolas" charset="0"/>
                <a:ea typeface="Consolas" charset="0"/>
                <a:cs typeface="Consolas" charset="0"/>
              </a:rPr>
              <a:t>shiwulo</a:t>
            </a:r>
            <a:r>
              <a:rPr kumimoji="1" lang="mr-IN" altLang="zh-TW" sz="1500" dirty="0">
                <a:latin typeface="Consolas" charset="0"/>
                <a:ea typeface="Consolas" charset="0"/>
                <a:cs typeface="Consolas" charset="0"/>
              </a:rPr>
              <a:t>   87w     FIFO               0,10      0t0     345673 </a:t>
            </a:r>
            <a:r>
              <a:rPr kumimoji="1" lang="mr-IN" altLang="zh-TW" sz="1500" dirty="0" err="1">
                <a:latin typeface="Consolas" charset="0"/>
                <a:ea typeface="Consolas" charset="0"/>
                <a:cs typeface="Consolas" charset="0"/>
              </a:rPr>
              <a:t>pipe</a:t>
            </a:r>
            <a:endParaRPr kumimoji="1" lang="mr-IN" altLang="zh-TW" sz="15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sz="1500" dirty="0" err="1">
                <a:latin typeface="Consolas" charset="0"/>
                <a:ea typeface="Consolas" charset="0"/>
                <a:cs typeface="Consolas" charset="0"/>
              </a:rPr>
              <a:t>dropbox</a:t>
            </a:r>
            <a:r>
              <a:rPr kumimoji="1" lang="mr-IN" altLang="zh-TW" sz="1500" dirty="0">
                <a:latin typeface="Consolas" charset="0"/>
                <a:ea typeface="Consolas" charset="0"/>
                <a:cs typeface="Consolas" charset="0"/>
              </a:rPr>
              <a:t>     741                </a:t>
            </a:r>
            <a:r>
              <a:rPr kumimoji="1" lang="mr-IN" altLang="zh-TW" sz="1500" dirty="0" err="1">
                <a:latin typeface="Consolas" charset="0"/>
                <a:ea typeface="Consolas" charset="0"/>
                <a:cs typeface="Consolas" charset="0"/>
              </a:rPr>
              <a:t>shiwulo</a:t>
            </a:r>
            <a:r>
              <a:rPr kumimoji="1" lang="mr-IN" altLang="zh-TW" sz="1500" dirty="0">
                <a:latin typeface="Consolas" charset="0"/>
                <a:ea typeface="Consolas" charset="0"/>
                <a:cs typeface="Consolas" charset="0"/>
              </a:rPr>
              <a:t>   89r     FIFO               0,10      0t0     345085 </a:t>
            </a:r>
            <a:r>
              <a:rPr kumimoji="1" lang="mr-IN" altLang="zh-TW" sz="1500" dirty="0" err="1">
                <a:latin typeface="Consolas" charset="0"/>
                <a:ea typeface="Consolas" charset="0"/>
                <a:cs typeface="Consolas" charset="0"/>
              </a:rPr>
              <a:t>pipe</a:t>
            </a:r>
            <a:endParaRPr kumimoji="1" lang="mr-IN" altLang="zh-TW" sz="15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sz="1500" dirty="0" err="1">
                <a:latin typeface="Consolas" charset="0"/>
                <a:ea typeface="Consolas" charset="0"/>
                <a:cs typeface="Consolas" charset="0"/>
              </a:rPr>
              <a:t>dropbox</a:t>
            </a:r>
            <a:r>
              <a:rPr kumimoji="1" lang="mr-IN" altLang="zh-TW" sz="1500" dirty="0">
                <a:latin typeface="Consolas" charset="0"/>
                <a:ea typeface="Consolas" charset="0"/>
                <a:cs typeface="Consolas" charset="0"/>
              </a:rPr>
              <a:t>     741                </a:t>
            </a:r>
            <a:r>
              <a:rPr kumimoji="1" lang="mr-IN" altLang="zh-TW" sz="1500" dirty="0" err="1">
                <a:latin typeface="Consolas" charset="0"/>
                <a:ea typeface="Consolas" charset="0"/>
                <a:cs typeface="Consolas" charset="0"/>
              </a:rPr>
              <a:t>shiwulo</a:t>
            </a:r>
            <a:r>
              <a:rPr kumimoji="1" lang="mr-IN" altLang="zh-TW" sz="1500" dirty="0">
                <a:latin typeface="Consolas" charset="0"/>
                <a:ea typeface="Consolas" charset="0"/>
                <a:cs typeface="Consolas" charset="0"/>
              </a:rPr>
              <a:t>   90w     FIFO               0,10      0t0     345085 </a:t>
            </a:r>
            <a:r>
              <a:rPr kumimoji="1" lang="mr-IN" altLang="zh-TW" sz="1500" dirty="0" err="1">
                <a:latin typeface="Consolas" charset="0"/>
                <a:ea typeface="Consolas" charset="0"/>
                <a:cs typeface="Consolas" charset="0"/>
              </a:rPr>
              <a:t>pipe</a:t>
            </a:r>
            <a:endParaRPr kumimoji="1" lang="mr-IN" altLang="zh-TW" sz="15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sz="1500" dirty="0" err="1">
                <a:latin typeface="Consolas" charset="0"/>
                <a:ea typeface="Consolas" charset="0"/>
                <a:cs typeface="Consolas" charset="0"/>
              </a:rPr>
              <a:t>dropbox</a:t>
            </a:r>
            <a:r>
              <a:rPr kumimoji="1" lang="mr-IN" altLang="zh-TW" sz="1500" dirty="0">
                <a:latin typeface="Consolas" charset="0"/>
                <a:ea typeface="Consolas" charset="0"/>
                <a:cs typeface="Consolas" charset="0"/>
              </a:rPr>
              <a:t>     741                </a:t>
            </a:r>
            <a:r>
              <a:rPr kumimoji="1" lang="mr-IN" altLang="zh-TW" sz="1500" dirty="0" err="1">
                <a:latin typeface="Consolas" charset="0"/>
                <a:ea typeface="Consolas" charset="0"/>
                <a:cs typeface="Consolas" charset="0"/>
              </a:rPr>
              <a:t>shiwulo</a:t>
            </a:r>
            <a:r>
              <a:rPr kumimoji="1" lang="mr-IN" altLang="zh-TW" sz="1500" dirty="0">
                <a:latin typeface="Consolas" charset="0"/>
                <a:ea typeface="Consolas" charset="0"/>
                <a:cs typeface="Consolas" charset="0"/>
              </a:rPr>
              <a:t>  129r     FIFO               0,10      0t0     347670 </a:t>
            </a:r>
            <a:r>
              <a:rPr kumimoji="1" lang="mr-IN" altLang="zh-TW" sz="1500" dirty="0" err="1">
                <a:latin typeface="Consolas" charset="0"/>
                <a:ea typeface="Consolas" charset="0"/>
                <a:cs typeface="Consolas" charset="0"/>
              </a:rPr>
              <a:t>pipe</a:t>
            </a:r>
            <a:endParaRPr kumimoji="1" lang="mr-IN" altLang="zh-TW" sz="15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sz="1500" dirty="0" err="1">
                <a:latin typeface="Consolas" charset="0"/>
                <a:ea typeface="Consolas" charset="0"/>
                <a:cs typeface="Consolas" charset="0"/>
              </a:rPr>
              <a:t>dropbox</a:t>
            </a:r>
            <a:r>
              <a:rPr kumimoji="1" lang="mr-IN" altLang="zh-TW" sz="1500" dirty="0">
                <a:latin typeface="Consolas" charset="0"/>
                <a:ea typeface="Consolas" charset="0"/>
                <a:cs typeface="Consolas" charset="0"/>
              </a:rPr>
              <a:t>     741                </a:t>
            </a:r>
            <a:r>
              <a:rPr kumimoji="1" lang="mr-IN" altLang="zh-TW" sz="1500" dirty="0" err="1">
                <a:latin typeface="Consolas" charset="0"/>
                <a:ea typeface="Consolas" charset="0"/>
                <a:cs typeface="Consolas" charset="0"/>
              </a:rPr>
              <a:t>shiwulo</a:t>
            </a:r>
            <a:r>
              <a:rPr kumimoji="1" lang="mr-IN" altLang="zh-TW" sz="1500" dirty="0">
                <a:latin typeface="Consolas" charset="0"/>
                <a:ea typeface="Consolas" charset="0"/>
                <a:cs typeface="Consolas" charset="0"/>
              </a:rPr>
              <a:t>  130w     FIFO               0,10      0t0     347670 </a:t>
            </a:r>
            <a:r>
              <a:rPr kumimoji="1" lang="mr-IN" altLang="zh-TW" sz="1500" dirty="0" err="1">
                <a:latin typeface="Consolas" charset="0"/>
                <a:ea typeface="Consolas" charset="0"/>
                <a:cs typeface="Consolas" charset="0"/>
              </a:rPr>
              <a:t>pipe</a:t>
            </a:r>
            <a:endParaRPr kumimoji="1" lang="mr-IN" altLang="zh-TW" sz="15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sz="1500" dirty="0" err="1">
                <a:latin typeface="Consolas" charset="0"/>
                <a:ea typeface="Consolas" charset="0"/>
                <a:cs typeface="Consolas" charset="0"/>
              </a:rPr>
              <a:t>dropbox</a:t>
            </a:r>
            <a:r>
              <a:rPr kumimoji="1" lang="mr-IN" altLang="zh-TW" sz="1500" dirty="0">
                <a:latin typeface="Consolas" charset="0"/>
                <a:ea typeface="Consolas" charset="0"/>
                <a:cs typeface="Consolas" charset="0"/>
              </a:rPr>
              <a:t>     741   748          </a:t>
            </a:r>
            <a:r>
              <a:rPr kumimoji="1" lang="mr-IN" altLang="zh-TW" sz="1500" dirty="0" err="1">
                <a:latin typeface="Consolas" charset="0"/>
                <a:ea typeface="Consolas" charset="0"/>
                <a:cs typeface="Consolas" charset="0"/>
              </a:rPr>
              <a:t>shiwulo</a:t>
            </a:r>
            <a:r>
              <a:rPr kumimoji="1" lang="mr-IN" altLang="zh-TW" sz="1500" dirty="0">
                <a:latin typeface="Consolas" charset="0"/>
                <a:ea typeface="Consolas" charset="0"/>
                <a:cs typeface="Consolas" charset="0"/>
              </a:rPr>
              <a:t>   86r     FIFO               0,10      0t0     345673 </a:t>
            </a:r>
            <a:r>
              <a:rPr kumimoji="1" lang="mr-IN" altLang="zh-TW" sz="1500" dirty="0" err="1">
                <a:latin typeface="Consolas" charset="0"/>
                <a:ea typeface="Consolas" charset="0"/>
                <a:cs typeface="Consolas" charset="0"/>
              </a:rPr>
              <a:t>pipe</a:t>
            </a:r>
            <a:endParaRPr kumimoji="1" lang="mr-IN" altLang="zh-TW" sz="15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sz="1500" dirty="0" err="1">
                <a:latin typeface="Consolas" charset="0"/>
                <a:ea typeface="Consolas" charset="0"/>
                <a:cs typeface="Consolas" charset="0"/>
              </a:rPr>
              <a:t>dropbox</a:t>
            </a:r>
            <a:r>
              <a:rPr kumimoji="1" lang="mr-IN" altLang="zh-TW" sz="1500" dirty="0">
                <a:latin typeface="Consolas" charset="0"/>
                <a:ea typeface="Consolas" charset="0"/>
                <a:cs typeface="Consolas" charset="0"/>
              </a:rPr>
              <a:t>     741   748          </a:t>
            </a:r>
            <a:r>
              <a:rPr kumimoji="1" lang="mr-IN" altLang="zh-TW" sz="1500" dirty="0" err="1">
                <a:latin typeface="Consolas" charset="0"/>
                <a:ea typeface="Consolas" charset="0"/>
                <a:cs typeface="Consolas" charset="0"/>
              </a:rPr>
              <a:t>shiwulo</a:t>
            </a:r>
            <a:r>
              <a:rPr kumimoji="1" lang="mr-IN" altLang="zh-TW" sz="1500" dirty="0">
                <a:latin typeface="Consolas" charset="0"/>
                <a:ea typeface="Consolas" charset="0"/>
                <a:cs typeface="Consolas" charset="0"/>
              </a:rPr>
              <a:t>   87w     FIFO               0,10      0t0     345673 </a:t>
            </a:r>
            <a:r>
              <a:rPr kumimoji="1" lang="mr-IN" altLang="zh-TW" sz="1500" dirty="0" err="1">
                <a:latin typeface="Consolas" charset="0"/>
                <a:ea typeface="Consolas" charset="0"/>
                <a:cs typeface="Consolas" charset="0"/>
              </a:rPr>
              <a:t>pipe</a:t>
            </a:r>
            <a:endParaRPr kumimoji="1" lang="mr-IN" altLang="zh-TW" sz="15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sz="1500" dirty="0" err="1">
                <a:latin typeface="Consolas" charset="0"/>
                <a:ea typeface="Consolas" charset="0"/>
                <a:cs typeface="Consolas" charset="0"/>
              </a:rPr>
              <a:t>dropbox</a:t>
            </a:r>
            <a:r>
              <a:rPr kumimoji="1" lang="mr-IN" altLang="zh-TW" sz="1500" dirty="0">
                <a:latin typeface="Consolas" charset="0"/>
                <a:ea typeface="Consolas" charset="0"/>
                <a:cs typeface="Consolas" charset="0"/>
              </a:rPr>
              <a:t>     741   748          </a:t>
            </a:r>
            <a:r>
              <a:rPr kumimoji="1" lang="mr-IN" altLang="zh-TW" sz="1500" dirty="0" err="1">
                <a:latin typeface="Consolas" charset="0"/>
                <a:ea typeface="Consolas" charset="0"/>
                <a:cs typeface="Consolas" charset="0"/>
              </a:rPr>
              <a:t>shiwulo</a:t>
            </a:r>
            <a:r>
              <a:rPr kumimoji="1" lang="mr-IN" altLang="zh-TW" sz="1500" dirty="0">
                <a:latin typeface="Consolas" charset="0"/>
                <a:ea typeface="Consolas" charset="0"/>
                <a:cs typeface="Consolas" charset="0"/>
              </a:rPr>
              <a:t>   89r     FIFO               0,10      0t0     345085 </a:t>
            </a:r>
            <a:r>
              <a:rPr kumimoji="1" lang="mr-IN" altLang="zh-TW" sz="1500" dirty="0" err="1">
                <a:latin typeface="Consolas" charset="0"/>
                <a:ea typeface="Consolas" charset="0"/>
                <a:cs typeface="Consolas" charset="0"/>
              </a:rPr>
              <a:t>pipe</a:t>
            </a:r>
            <a:endParaRPr kumimoji="1" lang="mr-IN" altLang="zh-TW" sz="15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sz="1500" dirty="0" err="1">
                <a:latin typeface="Consolas" charset="0"/>
                <a:ea typeface="Consolas" charset="0"/>
                <a:cs typeface="Consolas" charset="0"/>
              </a:rPr>
              <a:t>dropbox</a:t>
            </a:r>
            <a:r>
              <a:rPr kumimoji="1" lang="mr-IN" altLang="zh-TW" sz="1500" dirty="0">
                <a:latin typeface="Consolas" charset="0"/>
                <a:ea typeface="Consolas" charset="0"/>
                <a:cs typeface="Consolas" charset="0"/>
              </a:rPr>
              <a:t>     741   748          </a:t>
            </a:r>
            <a:r>
              <a:rPr kumimoji="1" lang="mr-IN" altLang="zh-TW" sz="1500" dirty="0" err="1">
                <a:latin typeface="Consolas" charset="0"/>
                <a:ea typeface="Consolas" charset="0"/>
                <a:cs typeface="Consolas" charset="0"/>
              </a:rPr>
              <a:t>shiwulo</a:t>
            </a:r>
            <a:r>
              <a:rPr kumimoji="1" lang="mr-IN" altLang="zh-TW" sz="1500" dirty="0">
                <a:latin typeface="Consolas" charset="0"/>
                <a:ea typeface="Consolas" charset="0"/>
                <a:cs typeface="Consolas" charset="0"/>
              </a:rPr>
              <a:t>   90w     FIFO               0,10      0t0     345085 </a:t>
            </a:r>
            <a:r>
              <a:rPr kumimoji="1" lang="mr-IN" altLang="zh-TW" sz="1500" dirty="0" err="1">
                <a:latin typeface="Consolas" charset="0"/>
                <a:ea typeface="Consolas" charset="0"/>
                <a:cs typeface="Consolas" charset="0"/>
              </a:rPr>
              <a:t>pipe</a:t>
            </a:r>
            <a:endParaRPr kumimoji="1" lang="mr-IN" altLang="zh-TW" sz="15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sz="1500" dirty="0" err="1">
                <a:latin typeface="Consolas" charset="0"/>
                <a:ea typeface="Consolas" charset="0"/>
                <a:cs typeface="Consolas" charset="0"/>
              </a:rPr>
              <a:t>dropbox</a:t>
            </a:r>
            <a:r>
              <a:rPr kumimoji="1" lang="mr-IN" altLang="zh-TW" sz="1500" dirty="0">
                <a:latin typeface="Consolas" charset="0"/>
                <a:ea typeface="Consolas" charset="0"/>
                <a:cs typeface="Consolas" charset="0"/>
              </a:rPr>
              <a:t>     741   748          </a:t>
            </a:r>
            <a:r>
              <a:rPr kumimoji="1" lang="mr-IN" altLang="zh-TW" sz="1500" dirty="0" err="1">
                <a:latin typeface="Consolas" charset="0"/>
                <a:ea typeface="Consolas" charset="0"/>
                <a:cs typeface="Consolas" charset="0"/>
              </a:rPr>
              <a:t>shiwulo</a:t>
            </a:r>
            <a:r>
              <a:rPr kumimoji="1" lang="mr-IN" altLang="zh-TW" sz="1500" dirty="0">
                <a:latin typeface="Consolas" charset="0"/>
                <a:ea typeface="Consolas" charset="0"/>
                <a:cs typeface="Consolas" charset="0"/>
              </a:rPr>
              <a:t>  129r     FIFO               0,10      0t0     347670 </a:t>
            </a:r>
            <a:r>
              <a:rPr kumimoji="1" lang="mr-IN" altLang="zh-TW" sz="1500" dirty="0" err="1">
                <a:latin typeface="Consolas" charset="0"/>
                <a:ea typeface="Consolas" charset="0"/>
                <a:cs typeface="Consolas" charset="0"/>
              </a:rPr>
              <a:t>pipe</a:t>
            </a:r>
            <a:endParaRPr kumimoji="1" lang="mr-IN" altLang="zh-TW" sz="15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sz="1500" dirty="0" err="1">
                <a:latin typeface="Consolas" charset="0"/>
                <a:ea typeface="Consolas" charset="0"/>
                <a:cs typeface="Consolas" charset="0"/>
              </a:rPr>
              <a:t>dropbox</a:t>
            </a:r>
            <a:r>
              <a:rPr kumimoji="1" lang="mr-IN" altLang="zh-TW" sz="1500" dirty="0">
                <a:latin typeface="Consolas" charset="0"/>
                <a:ea typeface="Consolas" charset="0"/>
                <a:cs typeface="Consolas" charset="0"/>
              </a:rPr>
              <a:t>     741   748          </a:t>
            </a:r>
            <a:r>
              <a:rPr kumimoji="1" lang="mr-IN" altLang="zh-TW" sz="1500" dirty="0" err="1">
                <a:latin typeface="Consolas" charset="0"/>
                <a:ea typeface="Consolas" charset="0"/>
                <a:cs typeface="Consolas" charset="0"/>
              </a:rPr>
              <a:t>shiwulo</a:t>
            </a:r>
            <a:r>
              <a:rPr kumimoji="1" lang="mr-IN" altLang="zh-TW" sz="1500" dirty="0">
                <a:latin typeface="Consolas" charset="0"/>
                <a:ea typeface="Consolas" charset="0"/>
                <a:cs typeface="Consolas" charset="0"/>
              </a:rPr>
              <a:t>  130w     FIFO               0,10      0t0     347670 </a:t>
            </a:r>
            <a:r>
              <a:rPr kumimoji="1" lang="mr-IN" altLang="zh-TW" sz="1500" dirty="0" err="1">
                <a:latin typeface="Consolas" charset="0"/>
                <a:ea typeface="Consolas" charset="0"/>
                <a:cs typeface="Consolas" charset="0"/>
              </a:rPr>
              <a:t>pipe</a:t>
            </a:r>
            <a:endParaRPr kumimoji="1" lang="mr-IN" altLang="zh-TW" sz="15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sz="1500" dirty="0" err="1">
                <a:latin typeface="Consolas" charset="0"/>
                <a:ea typeface="Consolas" charset="0"/>
                <a:cs typeface="Consolas" charset="0"/>
              </a:rPr>
              <a:t>dropbox</a:t>
            </a:r>
            <a:r>
              <a:rPr kumimoji="1" lang="mr-IN" altLang="zh-TW" sz="1500" dirty="0">
                <a:latin typeface="Consolas" charset="0"/>
                <a:ea typeface="Consolas" charset="0"/>
                <a:cs typeface="Consolas" charset="0"/>
              </a:rPr>
              <a:t>     741   751          </a:t>
            </a:r>
            <a:r>
              <a:rPr kumimoji="1" lang="mr-IN" altLang="zh-TW" sz="1500" dirty="0" err="1">
                <a:latin typeface="Consolas" charset="0"/>
                <a:ea typeface="Consolas" charset="0"/>
                <a:cs typeface="Consolas" charset="0"/>
              </a:rPr>
              <a:t>shiwulo</a:t>
            </a:r>
            <a:r>
              <a:rPr kumimoji="1" lang="mr-IN" altLang="zh-TW" sz="1500" dirty="0">
                <a:latin typeface="Consolas" charset="0"/>
                <a:ea typeface="Consolas" charset="0"/>
                <a:cs typeface="Consolas" charset="0"/>
              </a:rPr>
              <a:t>   86r     FIFO               0,10      0t0     345673 </a:t>
            </a:r>
            <a:r>
              <a:rPr kumimoji="1" lang="mr-IN" altLang="zh-TW" sz="1500" dirty="0" err="1">
                <a:latin typeface="Consolas" charset="0"/>
                <a:ea typeface="Consolas" charset="0"/>
                <a:cs typeface="Consolas" charset="0"/>
              </a:rPr>
              <a:t>pipe</a:t>
            </a:r>
            <a:endParaRPr kumimoji="1" lang="mr-IN" altLang="zh-TW" sz="15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sz="1500" dirty="0" err="1">
                <a:latin typeface="Consolas" charset="0"/>
                <a:ea typeface="Consolas" charset="0"/>
                <a:cs typeface="Consolas" charset="0"/>
              </a:rPr>
              <a:t>dropbox</a:t>
            </a:r>
            <a:r>
              <a:rPr kumimoji="1" lang="mr-IN" altLang="zh-TW" sz="1500" dirty="0">
                <a:latin typeface="Consolas" charset="0"/>
                <a:ea typeface="Consolas" charset="0"/>
                <a:cs typeface="Consolas" charset="0"/>
              </a:rPr>
              <a:t>     741   751          </a:t>
            </a:r>
            <a:r>
              <a:rPr kumimoji="1" lang="mr-IN" altLang="zh-TW" sz="1500" dirty="0" err="1">
                <a:latin typeface="Consolas" charset="0"/>
                <a:ea typeface="Consolas" charset="0"/>
                <a:cs typeface="Consolas" charset="0"/>
              </a:rPr>
              <a:t>shiwulo</a:t>
            </a:r>
            <a:r>
              <a:rPr kumimoji="1" lang="mr-IN" altLang="zh-TW" sz="1500" dirty="0">
                <a:latin typeface="Consolas" charset="0"/>
                <a:ea typeface="Consolas" charset="0"/>
                <a:cs typeface="Consolas" charset="0"/>
              </a:rPr>
              <a:t>   87w     FIFO               0,10      0t0     345673 </a:t>
            </a:r>
            <a:r>
              <a:rPr kumimoji="1" lang="mr-IN" altLang="zh-TW" sz="1500" dirty="0" err="1">
                <a:latin typeface="Consolas" charset="0"/>
                <a:ea typeface="Consolas" charset="0"/>
                <a:cs typeface="Consolas" charset="0"/>
              </a:rPr>
              <a:t>pipe</a:t>
            </a:r>
            <a:endParaRPr kumimoji="1" lang="mr-IN" altLang="zh-TW" sz="15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sz="1500" dirty="0" err="1">
                <a:latin typeface="Consolas" charset="0"/>
                <a:ea typeface="Consolas" charset="0"/>
                <a:cs typeface="Consolas" charset="0"/>
              </a:rPr>
              <a:t>dropbox</a:t>
            </a:r>
            <a:r>
              <a:rPr kumimoji="1" lang="mr-IN" altLang="zh-TW" sz="1500" dirty="0">
                <a:latin typeface="Consolas" charset="0"/>
                <a:ea typeface="Consolas" charset="0"/>
                <a:cs typeface="Consolas" charset="0"/>
              </a:rPr>
              <a:t>     741   751          </a:t>
            </a:r>
            <a:r>
              <a:rPr kumimoji="1" lang="mr-IN" altLang="zh-TW" sz="1500" dirty="0" err="1">
                <a:latin typeface="Consolas" charset="0"/>
                <a:ea typeface="Consolas" charset="0"/>
                <a:cs typeface="Consolas" charset="0"/>
              </a:rPr>
              <a:t>shiwulo</a:t>
            </a:r>
            <a:r>
              <a:rPr kumimoji="1" lang="mr-IN" altLang="zh-TW" sz="1500" dirty="0">
                <a:latin typeface="Consolas" charset="0"/>
                <a:ea typeface="Consolas" charset="0"/>
                <a:cs typeface="Consolas" charset="0"/>
              </a:rPr>
              <a:t>   89r     FIFO               0,10      0t0     345085 </a:t>
            </a:r>
            <a:r>
              <a:rPr kumimoji="1" lang="mr-IN" altLang="zh-TW" sz="1500" dirty="0" err="1">
                <a:latin typeface="Consolas" charset="0"/>
                <a:ea typeface="Consolas" charset="0"/>
                <a:cs typeface="Consolas" charset="0"/>
              </a:rPr>
              <a:t>pipe</a:t>
            </a:r>
            <a:endParaRPr kumimoji="1" lang="en-US" altLang="zh-TW" sz="15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15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  <a:endParaRPr kumimoji="1" lang="mr-IN" altLang="zh-TW" sz="1500" dirty="0">
              <a:solidFill>
                <a:srgbClr val="FFFF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8712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89C10-D635-A94E-9B94-24BFAA31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3" y="337179"/>
            <a:ext cx="11975796" cy="1325563"/>
          </a:xfrm>
          <a:gradFill>
            <a:gsLst>
              <a:gs pos="61000">
                <a:srgbClr val="BB9479"/>
              </a:gs>
              <a:gs pos="0">
                <a:schemeClr val="accent2">
                  <a:lumMod val="50000"/>
                </a:schemeClr>
              </a:gs>
              <a:gs pos="100000">
                <a:srgbClr val="FFFFFF"/>
              </a:gs>
            </a:gsLst>
            <a:lin ang="0" scaled="0"/>
          </a:gradFill>
        </p:spPr>
        <p:txBody>
          <a:bodyPr/>
          <a:lstStyle/>
          <a:p>
            <a:r>
              <a:rPr kumimoji="1" lang="zh-TW" altLang="en-US" b="1" dirty="0">
                <a:solidFill>
                  <a:schemeClr val="bg1"/>
                </a:solidFill>
              </a:rPr>
              <a:t>程式碼概念圖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CB3B27-65EE-A84C-8521-A4AEB610ED70}"/>
              </a:ext>
            </a:extLst>
          </p:cNvPr>
          <p:cNvSpPr/>
          <p:nvPr/>
        </p:nvSpPr>
        <p:spPr>
          <a:xfrm>
            <a:off x="4011087" y="889410"/>
            <a:ext cx="3487993" cy="3152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pipe(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pid1 = fork()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(pid1 &gt; 0)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pid2=fork();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(pid2&gt;0)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AB5F57-D82A-F840-A441-763DB58C1721}"/>
              </a:ext>
            </a:extLst>
          </p:cNvPr>
          <p:cNvSpPr/>
          <p:nvPr/>
        </p:nvSpPr>
        <p:spPr>
          <a:xfrm>
            <a:off x="4000312" y="459003"/>
            <a:ext cx="3498768" cy="43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main</a:t>
            </a:r>
            <a:endParaRPr kumimoji="1" lang="zh-TW" altLang="en-US" dirty="0"/>
          </a:p>
        </p:txBody>
      </p:sp>
      <p:pic>
        <p:nvPicPr>
          <p:cNvPr id="14" name="Picture 2" descr="「pipe png」的圖片搜尋結果">
            <a:extLst>
              <a:ext uri="{FF2B5EF4-FFF2-40B4-BE49-F238E27FC236}">
                <a16:creationId xmlns:a16="http://schemas.microsoft.com/office/drawing/2014/main" id="{9520F61C-2AB0-7146-8DD9-4B337ABEF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651" y="4594395"/>
            <a:ext cx="2472000" cy="7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向上箭號圖說文字 2">
            <a:extLst>
              <a:ext uri="{FF2B5EF4-FFF2-40B4-BE49-F238E27FC236}">
                <a16:creationId xmlns:a16="http://schemas.microsoft.com/office/drawing/2014/main" id="{3EE7C121-FF19-834B-A752-CFC550BD47AD}"/>
              </a:ext>
            </a:extLst>
          </p:cNvPr>
          <p:cNvSpPr/>
          <p:nvPr/>
        </p:nvSpPr>
        <p:spPr>
          <a:xfrm>
            <a:off x="4685068" y="5223070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[0]</a:t>
            </a:r>
            <a:endParaRPr kumimoji="1" lang="zh-TW" altLang="en-US" sz="1400" dirty="0"/>
          </a:p>
        </p:txBody>
      </p:sp>
      <p:sp>
        <p:nvSpPr>
          <p:cNvPr id="16" name="向上箭號圖說文字 15">
            <a:extLst>
              <a:ext uri="{FF2B5EF4-FFF2-40B4-BE49-F238E27FC236}">
                <a16:creationId xmlns:a16="http://schemas.microsoft.com/office/drawing/2014/main" id="{0C2E90CE-17AE-3049-9890-EE36A014040C}"/>
              </a:ext>
            </a:extLst>
          </p:cNvPr>
          <p:cNvSpPr/>
          <p:nvPr/>
        </p:nvSpPr>
        <p:spPr>
          <a:xfrm>
            <a:off x="6449662" y="5215449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[1]</a:t>
            </a:r>
            <a:endParaRPr kumimoji="1" lang="zh-TW" altLang="en-US" sz="1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323297B-A48F-244E-BE90-50AF20C0E339}"/>
              </a:ext>
            </a:extLst>
          </p:cNvPr>
          <p:cNvSpPr/>
          <p:nvPr/>
        </p:nvSpPr>
        <p:spPr>
          <a:xfrm>
            <a:off x="5864775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051648C-F1A9-E440-A3DB-6E2502EE4719}"/>
              </a:ext>
            </a:extLst>
          </p:cNvPr>
          <p:cNvSpPr/>
          <p:nvPr/>
        </p:nvSpPr>
        <p:spPr>
          <a:xfrm>
            <a:off x="6295696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6CBD967-C317-A74C-89EA-9F376143DC48}"/>
              </a:ext>
            </a:extLst>
          </p:cNvPr>
          <p:cNvSpPr/>
          <p:nvPr/>
        </p:nvSpPr>
        <p:spPr>
          <a:xfrm>
            <a:off x="44755" y="2253195"/>
            <a:ext cx="4572001" cy="29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close(1);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已經將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的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[1]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接上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//『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一定要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』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關閉未使用的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否則水龍頭會關不緊（收不到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EOF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）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 “ls”, “ls”,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AC9037F-5A90-3247-B69C-163343FCF392}"/>
              </a:ext>
            </a:extLst>
          </p:cNvPr>
          <p:cNvSpPr/>
          <p:nvPr/>
        </p:nvSpPr>
        <p:spPr>
          <a:xfrm>
            <a:off x="44753" y="1830408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1</a:t>
            </a:r>
            <a:endParaRPr kumimoji="1"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D0F10D7-C2EB-804C-8D44-DBC8CA3FCAFC}"/>
              </a:ext>
            </a:extLst>
          </p:cNvPr>
          <p:cNvSpPr/>
          <p:nvPr/>
        </p:nvSpPr>
        <p:spPr>
          <a:xfrm>
            <a:off x="7448549" y="2677181"/>
            <a:ext cx="4572001" cy="2538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if(pid2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stdin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關上沒用的水龍頭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88F7610-6CC9-764A-A8EF-79EA02125435}"/>
              </a:ext>
            </a:extLst>
          </p:cNvPr>
          <p:cNvSpPr/>
          <p:nvPr/>
        </p:nvSpPr>
        <p:spPr>
          <a:xfrm>
            <a:off x="7448548" y="2254394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2</a:t>
            </a:r>
            <a:endParaRPr kumimoji="1" lang="zh-TW" altLang="en-US" dirty="0"/>
          </a:p>
        </p:txBody>
      </p:sp>
      <p:sp>
        <p:nvSpPr>
          <p:cNvPr id="29" name="向右箭號 28">
            <a:extLst>
              <a:ext uri="{FF2B5EF4-FFF2-40B4-BE49-F238E27FC236}">
                <a16:creationId xmlns:a16="http://schemas.microsoft.com/office/drawing/2014/main" id="{E4AC2C84-FA1C-974E-86E5-B72AE3B9072F}"/>
              </a:ext>
            </a:extLst>
          </p:cNvPr>
          <p:cNvSpPr/>
          <p:nvPr/>
        </p:nvSpPr>
        <p:spPr>
          <a:xfrm>
            <a:off x="6990525" y="3298235"/>
            <a:ext cx="905284" cy="528809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sp>
        <p:nvSpPr>
          <p:cNvPr id="30" name="向左箭號 29">
            <a:extLst>
              <a:ext uri="{FF2B5EF4-FFF2-40B4-BE49-F238E27FC236}">
                <a16:creationId xmlns:a16="http://schemas.microsoft.com/office/drawing/2014/main" id="{5364B80C-A081-A341-B2F1-2D9BF0295D65}"/>
              </a:ext>
            </a:extLst>
          </p:cNvPr>
          <p:cNvSpPr/>
          <p:nvPr/>
        </p:nvSpPr>
        <p:spPr>
          <a:xfrm>
            <a:off x="6990525" y="3883410"/>
            <a:ext cx="905284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B5DA2AE-923F-D048-9EDE-1EA1DE91AC20}"/>
              </a:ext>
            </a:extLst>
          </p:cNvPr>
          <p:cNvSpPr/>
          <p:nvPr/>
        </p:nvSpPr>
        <p:spPr>
          <a:xfrm>
            <a:off x="3261563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5F1F0A9-1873-BE4E-92BA-6A9F3212730F}"/>
              </a:ext>
            </a:extLst>
          </p:cNvPr>
          <p:cNvSpPr/>
          <p:nvPr/>
        </p:nvSpPr>
        <p:spPr>
          <a:xfrm>
            <a:off x="3692484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81261DE-4BCC-DA4E-A534-6FBBC7A51788}"/>
              </a:ext>
            </a:extLst>
          </p:cNvPr>
          <p:cNvSpPr/>
          <p:nvPr/>
        </p:nvSpPr>
        <p:spPr>
          <a:xfrm>
            <a:off x="10703876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55FD015-ED36-5649-874B-321DBEB9810F}"/>
              </a:ext>
            </a:extLst>
          </p:cNvPr>
          <p:cNvSpPr/>
          <p:nvPr/>
        </p:nvSpPr>
        <p:spPr>
          <a:xfrm>
            <a:off x="11134797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cxnSp>
        <p:nvCxnSpPr>
          <p:cNvPr id="39" name="肘形接點 38">
            <a:extLst>
              <a:ext uri="{FF2B5EF4-FFF2-40B4-BE49-F238E27FC236}">
                <a16:creationId xmlns:a16="http://schemas.microsoft.com/office/drawing/2014/main" id="{501DDB79-8C11-A544-8F84-41C11FD974D8}"/>
              </a:ext>
            </a:extLst>
          </p:cNvPr>
          <p:cNvCxnSpPr>
            <a:cxnSpLocks/>
            <a:stCxn id="37" idx="1"/>
            <a:endCxn id="14" idx="1"/>
          </p:cNvCxnSpPr>
          <p:nvPr/>
        </p:nvCxnSpPr>
        <p:spPr>
          <a:xfrm rot="10800000" flipV="1">
            <a:off x="4796652" y="2848009"/>
            <a:ext cx="5907225" cy="2132635"/>
          </a:xfrm>
          <a:prstGeom prst="bentConnector3">
            <a:avLst>
              <a:gd name="adj1" fmla="val 103870"/>
            </a:avLst>
          </a:prstGeom>
          <a:ln w="19050">
            <a:solidFill>
              <a:schemeClr val="tx1">
                <a:lumMod val="95000"/>
                <a:lumOff val="5000"/>
                <a:alpha val="50196"/>
              </a:schemeClr>
            </a:solidFill>
            <a:tailEnd type="triangle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接點 39">
            <a:extLst>
              <a:ext uri="{FF2B5EF4-FFF2-40B4-BE49-F238E27FC236}">
                <a16:creationId xmlns:a16="http://schemas.microsoft.com/office/drawing/2014/main" id="{0D3619FE-6CB3-D04C-B3B2-0BD1CC098E00}"/>
              </a:ext>
            </a:extLst>
          </p:cNvPr>
          <p:cNvCxnSpPr>
            <a:cxnSpLocks/>
            <a:stCxn id="38" idx="2"/>
            <a:endCxn id="14" idx="3"/>
          </p:cNvCxnSpPr>
          <p:nvPr/>
        </p:nvCxnSpPr>
        <p:spPr>
          <a:xfrm rot="5400000">
            <a:off x="8287910" y="1968449"/>
            <a:ext cx="1992938" cy="4031455"/>
          </a:xfrm>
          <a:prstGeom prst="bentConnector2">
            <a:avLst/>
          </a:prstGeom>
          <a:ln w="19050">
            <a:solidFill>
              <a:schemeClr val="tx1">
                <a:lumMod val="95000"/>
                <a:lumOff val="5000"/>
                <a:alpha val="50196"/>
              </a:schemeClr>
            </a:solidFill>
            <a:tailEnd type="triangle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6F99A199-116F-BA4E-A437-64215B21D25B}"/>
              </a:ext>
            </a:extLst>
          </p:cNvPr>
          <p:cNvSpPr/>
          <p:nvPr/>
        </p:nvSpPr>
        <p:spPr>
          <a:xfrm>
            <a:off x="44754" y="5215450"/>
            <a:ext cx="4572001" cy="1391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800" dirty="0">
                <a:latin typeface="Consolas" panose="020B0609020204030204" pitchFamily="49" charset="0"/>
                <a:cs typeface="Consolas" panose="020B0609020204030204" pitchFamily="49" charset="0"/>
              </a:rPr>
              <a:t>ls</a:t>
            </a:r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70B50C39-32D4-754C-AC65-CA5C7B56C023}"/>
              </a:ext>
            </a:extLst>
          </p:cNvPr>
          <p:cNvSpPr/>
          <p:nvPr/>
        </p:nvSpPr>
        <p:spPr>
          <a:xfrm>
            <a:off x="4238732" y="5839648"/>
            <a:ext cx="930475" cy="552231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sp>
        <p:nvSpPr>
          <p:cNvPr id="21" name="向左箭號 20">
            <a:extLst>
              <a:ext uri="{FF2B5EF4-FFF2-40B4-BE49-F238E27FC236}">
                <a16:creationId xmlns:a16="http://schemas.microsoft.com/office/drawing/2014/main" id="{764978CE-FD60-C343-AA37-51AC576EAE93}"/>
              </a:ext>
            </a:extLst>
          </p:cNvPr>
          <p:cNvSpPr/>
          <p:nvPr/>
        </p:nvSpPr>
        <p:spPr>
          <a:xfrm>
            <a:off x="4238731" y="5295025"/>
            <a:ext cx="930475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B2CDDC19-EDE9-0941-92EF-D9F61B565A98}"/>
              </a:ext>
            </a:extLst>
          </p:cNvPr>
          <p:cNvCxnSpPr>
            <a:cxnSpLocks/>
            <a:stCxn id="19" idx="3"/>
            <a:endCxn id="14" idx="1"/>
          </p:cNvCxnSpPr>
          <p:nvPr/>
        </p:nvCxnSpPr>
        <p:spPr>
          <a:xfrm flipH="1" flipV="1">
            <a:off x="4796651" y="4980645"/>
            <a:ext cx="372556" cy="1135119"/>
          </a:xfrm>
          <a:prstGeom prst="bentConnector5">
            <a:avLst>
              <a:gd name="adj1" fmla="val -61360"/>
              <a:gd name="adj2" fmla="val 45149"/>
              <a:gd name="adj3" fmla="val 100889"/>
            </a:avLst>
          </a:prstGeom>
          <a:ln w="19050">
            <a:solidFill>
              <a:srgbClr val="008F00">
                <a:alpha val="50196"/>
              </a:srgbClr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橢圓 32">
            <a:extLst>
              <a:ext uri="{FF2B5EF4-FFF2-40B4-BE49-F238E27FC236}">
                <a16:creationId xmlns:a16="http://schemas.microsoft.com/office/drawing/2014/main" id="{08A64A51-0F5C-4241-8C40-D48682DE6F8E}"/>
              </a:ext>
            </a:extLst>
          </p:cNvPr>
          <p:cNvSpPr/>
          <p:nvPr/>
        </p:nvSpPr>
        <p:spPr>
          <a:xfrm>
            <a:off x="7750264" y="3469548"/>
            <a:ext cx="179057" cy="179057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4" name="圖片 33" descr="一張含有 螢幕擷取畫面 的圖片&#10;&#10;自動產生的描述">
            <a:extLst>
              <a:ext uri="{FF2B5EF4-FFF2-40B4-BE49-F238E27FC236}">
                <a16:creationId xmlns:a16="http://schemas.microsoft.com/office/drawing/2014/main" id="{7CB1EAE4-6D87-C64E-B1C8-4A1C9B75D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559" y="6097835"/>
            <a:ext cx="2486121" cy="84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637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89C10-D635-A94E-9B94-24BFAA31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3" y="337179"/>
            <a:ext cx="11975796" cy="1325563"/>
          </a:xfrm>
          <a:gradFill>
            <a:gsLst>
              <a:gs pos="61000">
                <a:srgbClr val="BB9479"/>
              </a:gs>
              <a:gs pos="0">
                <a:schemeClr val="accent2">
                  <a:lumMod val="50000"/>
                </a:schemeClr>
              </a:gs>
              <a:gs pos="100000">
                <a:srgbClr val="FFFFFF"/>
              </a:gs>
            </a:gsLst>
            <a:lin ang="0" scaled="0"/>
          </a:gradFill>
        </p:spPr>
        <p:txBody>
          <a:bodyPr/>
          <a:lstStyle/>
          <a:p>
            <a:r>
              <a:rPr kumimoji="1" lang="zh-TW" altLang="en-US" b="1" dirty="0">
                <a:solidFill>
                  <a:schemeClr val="bg1"/>
                </a:solidFill>
              </a:rPr>
              <a:t>程式碼概念圖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CB3B27-65EE-A84C-8521-A4AEB610ED70}"/>
              </a:ext>
            </a:extLst>
          </p:cNvPr>
          <p:cNvSpPr/>
          <p:nvPr/>
        </p:nvSpPr>
        <p:spPr>
          <a:xfrm>
            <a:off x="4011087" y="889410"/>
            <a:ext cx="3487993" cy="3152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pipe(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pid1 = fork()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(pid1 &gt; 0)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pid2=fork();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(pid2&gt;0)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AB5F57-D82A-F840-A441-763DB58C1721}"/>
              </a:ext>
            </a:extLst>
          </p:cNvPr>
          <p:cNvSpPr/>
          <p:nvPr/>
        </p:nvSpPr>
        <p:spPr>
          <a:xfrm>
            <a:off x="4000312" y="459003"/>
            <a:ext cx="3498768" cy="43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main</a:t>
            </a:r>
            <a:endParaRPr kumimoji="1" lang="zh-TW" altLang="en-US" dirty="0"/>
          </a:p>
        </p:txBody>
      </p:sp>
      <p:pic>
        <p:nvPicPr>
          <p:cNvPr id="14" name="Picture 2" descr="「pipe png」的圖片搜尋結果">
            <a:extLst>
              <a:ext uri="{FF2B5EF4-FFF2-40B4-BE49-F238E27FC236}">
                <a16:creationId xmlns:a16="http://schemas.microsoft.com/office/drawing/2014/main" id="{9520F61C-2AB0-7146-8DD9-4B337ABEF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651" y="4594395"/>
            <a:ext cx="2472000" cy="7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向上箭號圖說文字 2">
            <a:extLst>
              <a:ext uri="{FF2B5EF4-FFF2-40B4-BE49-F238E27FC236}">
                <a16:creationId xmlns:a16="http://schemas.microsoft.com/office/drawing/2014/main" id="{3EE7C121-FF19-834B-A752-CFC550BD47AD}"/>
              </a:ext>
            </a:extLst>
          </p:cNvPr>
          <p:cNvSpPr/>
          <p:nvPr/>
        </p:nvSpPr>
        <p:spPr>
          <a:xfrm>
            <a:off x="4685068" y="5223070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[0]</a:t>
            </a:r>
            <a:endParaRPr kumimoji="1" lang="zh-TW" altLang="en-US" sz="1400" dirty="0"/>
          </a:p>
        </p:txBody>
      </p:sp>
      <p:sp>
        <p:nvSpPr>
          <p:cNvPr id="16" name="向上箭號圖說文字 15">
            <a:extLst>
              <a:ext uri="{FF2B5EF4-FFF2-40B4-BE49-F238E27FC236}">
                <a16:creationId xmlns:a16="http://schemas.microsoft.com/office/drawing/2014/main" id="{0C2E90CE-17AE-3049-9890-EE36A014040C}"/>
              </a:ext>
            </a:extLst>
          </p:cNvPr>
          <p:cNvSpPr/>
          <p:nvPr/>
        </p:nvSpPr>
        <p:spPr>
          <a:xfrm>
            <a:off x="6449662" y="5215449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[1]</a:t>
            </a:r>
            <a:endParaRPr kumimoji="1" lang="zh-TW" altLang="en-US" sz="1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323297B-A48F-244E-BE90-50AF20C0E339}"/>
              </a:ext>
            </a:extLst>
          </p:cNvPr>
          <p:cNvSpPr/>
          <p:nvPr/>
        </p:nvSpPr>
        <p:spPr>
          <a:xfrm>
            <a:off x="5864775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051648C-F1A9-E440-A3DB-6E2502EE4719}"/>
              </a:ext>
            </a:extLst>
          </p:cNvPr>
          <p:cNvSpPr/>
          <p:nvPr/>
        </p:nvSpPr>
        <p:spPr>
          <a:xfrm>
            <a:off x="6295696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6CBD967-C317-A74C-89EA-9F376143DC48}"/>
              </a:ext>
            </a:extLst>
          </p:cNvPr>
          <p:cNvSpPr/>
          <p:nvPr/>
        </p:nvSpPr>
        <p:spPr>
          <a:xfrm>
            <a:off x="44755" y="2253195"/>
            <a:ext cx="4572001" cy="29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close(1);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已經將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的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[1]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接上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//『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一定要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』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關閉未使用的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否則水龍頭會關不緊（收不到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EOF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）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 “ls”, “ls”,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AC9037F-5A90-3247-B69C-163343FCF392}"/>
              </a:ext>
            </a:extLst>
          </p:cNvPr>
          <p:cNvSpPr/>
          <p:nvPr/>
        </p:nvSpPr>
        <p:spPr>
          <a:xfrm>
            <a:off x="44753" y="1830408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1</a:t>
            </a:r>
            <a:endParaRPr kumimoji="1"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D0F10D7-C2EB-804C-8D44-DBC8CA3FCAFC}"/>
              </a:ext>
            </a:extLst>
          </p:cNvPr>
          <p:cNvSpPr/>
          <p:nvPr/>
        </p:nvSpPr>
        <p:spPr>
          <a:xfrm>
            <a:off x="7448549" y="2677181"/>
            <a:ext cx="4572001" cy="2538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if(pid2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stdin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關上沒用的水龍頭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88F7610-6CC9-764A-A8EF-79EA02125435}"/>
              </a:ext>
            </a:extLst>
          </p:cNvPr>
          <p:cNvSpPr/>
          <p:nvPr/>
        </p:nvSpPr>
        <p:spPr>
          <a:xfrm>
            <a:off x="7448548" y="2254394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2</a:t>
            </a:r>
            <a:endParaRPr kumimoji="1" lang="zh-TW" altLang="en-US" dirty="0"/>
          </a:p>
        </p:txBody>
      </p:sp>
      <p:sp>
        <p:nvSpPr>
          <p:cNvPr id="29" name="向右箭號 28">
            <a:extLst>
              <a:ext uri="{FF2B5EF4-FFF2-40B4-BE49-F238E27FC236}">
                <a16:creationId xmlns:a16="http://schemas.microsoft.com/office/drawing/2014/main" id="{E4AC2C84-FA1C-974E-86E5-B72AE3B9072F}"/>
              </a:ext>
            </a:extLst>
          </p:cNvPr>
          <p:cNvSpPr/>
          <p:nvPr/>
        </p:nvSpPr>
        <p:spPr>
          <a:xfrm>
            <a:off x="6990525" y="3298235"/>
            <a:ext cx="905284" cy="52880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sp>
        <p:nvSpPr>
          <p:cNvPr id="30" name="向左箭號 29">
            <a:extLst>
              <a:ext uri="{FF2B5EF4-FFF2-40B4-BE49-F238E27FC236}">
                <a16:creationId xmlns:a16="http://schemas.microsoft.com/office/drawing/2014/main" id="{5364B80C-A081-A341-B2F1-2D9BF0295D65}"/>
              </a:ext>
            </a:extLst>
          </p:cNvPr>
          <p:cNvSpPr/>
          <p:nvPr/>
        </p:nvSpPr>
        <p:spPr>
          <a:xfrm>
            <a:off x="6990525" y="3883410"/>
            <a:ext cx="905284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B5DA2AE-923F-D048-9EDE-1EA1DE91AC20}"/>
              </a:ext>
            </a:extLst>
          </p:cNvPr>
          <p:cNvSpPr/>
          <p:nvPr/>
        </p:nvSpPr>
        <p:spPr>
          <a:xfrm>
            <a:off x="3261563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5F1F0A9-1873-BE4E-92BA-6A9F3212730F}"/>
              </a:ext>
            </a:extLst>
          </p:cNvPr>
          <p:cNvSpPr/>
          <p:nvPr/>
        </p:nvSpPr>
        <p:spPr>
          <a:xfrm>
            <a:off x="3692484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81261DE-4BCC-DA4E-A534-6FBBC7A51788}"/>
              </a:ext>
            </a:extLst>
          </p:cNvPr>
          <p:cNvSpPr/>
          <p:nvPr/>
        </p:nvSpPr>
        <p:spPr>
          <a:xfrm>
            <a:off x="10703876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55FD015-ED36-5649-874B-321DBEB9810F}"/>
              </a:ext>
            </a:extLst>
          </p:cNvPr>
          <p:cNvSpPr/>
          <p:nvPr/>
        </p:nvSpPr>
        <p:spPr>
          <a:xfrm>
            <a:off x="11134797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cxnSp>
        <p:nvCxnSpPr>
          <p:cNvPr id="39" name="肘形接點 38">
            <a:extLst>
              <a:ext uri="{FF2B5EF4-FFF2-40B4-BE49-F238E27FC236}">
                <a16:creationId xmlns:a16="http://schemas.microsoft.com/office/drawing/2014/main" id="{501DDB79-8C11-A544-8F84-41C11FD974D8}"/>
              </a:ext>
            </a:extLst>
          </p:cNvPr>
          <p:cNvCxnSpPr>
            <a:cxnSpLocks/>
            <a:stCxn id="37" idx="1"/>
            <a:endCxn id="14" idx="1"/>
          </p:cNvCxnSpPr>
          <p:nvPr/>
        </p:nvCxnSpPr>
        <p:spPr>
          <a:xfrm rot="10800000" flipV="1">
            <a:off x="4796652" y="2848009"/>
            <a:ext cx="5907225" cy="2132635"/>
          </a:xfrm>
          <a:prstGeom prst="bentConnector3">
            <a:avLst>
              <a:gd name="adj1" fmla="val 103870"/>
            </a:avLst>
          </a:prstGeom>
          <a:ln w="19050">
            <a:solidFill>
              <a:schemeClr val="tx1">
                <a:lumMod val="95000"/>
                <a:lumOff val="5000"/>
                <a:alpha val="50196"/>
              </a:schemeClr>
            </a:solidFill>
            <a:tailEnd type="triangle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接點 39">
            <a:extLst>
              <a:ext uri="{FF2B5EF4-FFF2-40B4-BE49-F238E27FC236}">
                <a16:creationId xmlns:a16="http://schemas.microsoft.com/office/drawing/2014/main" id="{0D3619FE-6CB3-D04C-B3B2-0BD1CC098E00}"/>
              </a:ext>
            </a:extLst>
          </p:cNvPr>
          <p:cNvCxnSpPr>
            <a:cxnSpLocks/>
            <a:stCxn id="38" idx="2"/>
            <a:endCxn id="14" idx="3"/>
          </p:cNvCxnSpPr>
          <p:nvPr/>
        </p:nvCxnSpPr>
        <p:spPr>
          <a:xfrm rot="5400000">
            <a:off x="8287910" y="1968449"/>
            <a:ext cx="1992938" cy="4031455"/>
          </a:xfrm>
          <a:prstGeom prst="bentConnector2">
            <a:avLst/>
          </a:prstGeom>
          <a:ln w="19050">
            <a:solidFill>
              <a:schemeClr val="tx1">
                <a:lumMod val="95000"/>
                <a:lumOff val="5000"/>
                <a:alpha val="50196"/>
              </a:schemeClr>
            </a:solidFill>
            <a:tailEnd type="triangle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6F99A199-116F-BA4E-A437-64215B21D25B}"/>
              </a:ext>
            </a:extLst>
          </p:cNvPr>
          <p:cNvSpPr/>
          <p:nvPr/>
        </p:nvSpPr>
        <p:spPr>
          <a:xfrm>
            <a:off x="44754" y="5215450"/>
            <a:ext cx="4572001" cy="1391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800" dirty="0">
                <a:latin typeface="Consolas" panose="020B0609020204030204" pitchFamily="49" charset="0"/>
                <a:cs typeface="Consolas" panose="020B0609020204030204" pitchFamily="49" charset="0"/>
              </a:rPr>
              <a:t>ls</a:t>
            </a:r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70B50C39-32D4-754C-AC65-CA5C7B56C023}"/>
              </a:ext>
            </a:extLst>
          </p:cNvPr>
          <p:cNvSpPr/>
          <p:nvPr/>
        </p:nvSpPr>
        <p:spPr>
          <a:xfrm>
            <a:off x="4238732" y="5839648"/>
            <a:ext cx="930475" cy="552231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sp>
        <p:nvSpPr>
          <p:cNvPr id="21" name="向左箭號 20">
            <a:extLst>
              <a:ext uri="{FF2B5EF4-FFF2-40B4-BE49-F238E27FC236}">
                <a16:creationId xmlns:a16="http://schemas.microsoft.com/office/drawing/2014/main" id="{764978CE-FD60-C343-AA37-51AC576EAE93}"/>
              </a:ext>
            </a:extLst>
          </p:cNvPr>
          <p:cNvSpPr/>
          <p:nvPr/>
        </p:nvSpPr>
        <p:spPr>
          <a:xfrm>
            <a:off x="4238731" y="5295025"/>
            <a:ext cx="930475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B2CDDC19-EDE9-0941-92EF-D9F61B565A98}"/>
              </a:ext>
            </a:extLst>
          </p:cNvPr>
          <p:cNvCxnSpPr>
            <a:cxnSpLocks/>
            <a:stCxn id="19" idx="3"/>
            <a:endCxn id="14" idx="1"/>
          </p:cNvCxnSpPr>
          <p:nvPr/>
        </p:nvCxnSpPr>
        <p:spPr>
          <a:xfrm flipH="1" flipV="1">
            <a:off x="4796651" y="4980645"/>
            <a:ext cx="372556" cy="1135119"/>
          </a:xfrm>
          <a:prstGeom prst="bentConnector5">
            <a:avLst>
              <a:gd name="adj1" fmla="val -61360"/>
              <a:gd name="adj2" fmla="val 45149"/>
              <a:gd name="adj3" fmla="val 100889"/>
            </a:avLst>
          </a:prstGeom>
          <a:ln w="19050">
            <a:solidFill>
              <a:srgbClr val="008F00">
                <a:alpha val="50196"/>
              </a:srgbClr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橢圓 32">
            <a:extLst>
              <a:ext uri="{FF2B5EF4-FFF2-40B4-BE49-F238E27FC236}">
                <a16:creationId xmlns:a16="http://schemas.microsoft.com/office/drawing/2014/main" id="{08A64A51-0F5C-4241-8C40-D48682DE6F8E}"/>
              </a:ext>
            </a:extLst>
          </p:cNvPr>
          <p:cNvSpPr/>
          <p:nvPr/>
        </p:nvSpPr>
        <p:spPr>
          <a:xfrm>
            <a:off x="7750264" y="3469548"/>
            <a:ext cx="179057" cy="179057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4" name="圖片 33" descr="一張含有 螢幕擷取畫面 的圖片&#10;&#10;自動產生的描述">
            <a:extLst>
              <a:ext uri="{FF2B5EF4-FFF2-40B4-BE49-F238E27FC236}">
                <a16:creationId xmlns:a16="http://schemas.microsoft.com/office/drawing/2014/main" id="{7CB1EAE4-6D87-C64E-B1C8-4A1C9B75D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559" y="6097835"/>
            <a:ext cx="2486121" cy="84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18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89C10-D635-A94E-9B94-24BFAA31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3" y="337179"/>
            <a:ext cx="11975796" cy="1325563"/>
          </a:xfrm>
          <a:gradFill>
            <a:gsLst>
              <a:gs pos="61000">
                <a:srgbClr val="BB9479"/>
              </a:gs>
              <a:gs pos="0">
                <a:schemeClr val="accent2">
                  <a:lumMod val="50000"/>
                </a:schemeClr>
              </a:gs>
              <a:gs pos="100000">
                <a:srgbClr val="FFFFFF"/>
              </a:gs>
            </a:gsLst>
            <a:lin ang="0" scaled="0"/>
          </a:gradFill>
        </p:spPr>
        <p:txBody>
          <a:bodyPr/>
          <a:lstStyle/>
          <a:p>
            <a:r>
              <a:rPr kumimoji="1" lang="zh-TW" altLang="en-US" b="1" dirty="0">
                <a:solidFill>
                  <a:schemeClr val="bg1"/>
                </a:solidFill>
              </a:rPr>
              <a:t>程式碼概念圖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CB3B27-65EE-A84C-8521-A4AEB610ED70}"/>
              </a:ext>
            </a:extLst>
          </p:cNvPr>
          <p:cNvSpPr/>
          <p:nvPr/>
        </p:nvSpPr>
        <p:spPr>
          <a:xfrm>
            <a:off x="4011087" y="889410"/>
            <a:ext cx="3487993" cy="3152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pipe(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pid1 = fork()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(pid1 &gt; 0)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pid2=fork();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(pid2&gt;0)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AB5F57-D82A-F840-A441-763DB58C1721}"/>
              </a:ext>
            </a:extLst>
          </p:cNvPr>
          <p:cNvSpPr/>
          <p:nvPr/>
        </p:nvSpPr>
        <p:spPr>
          <a:xfrm>
            <a:off x="4000312" y="459003"/>
            <a:ext cx="3498768" cy="43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main</a:t>
            </a:r>
            <a:endParaRPr kumimoji="1" lang="zh-TW" altLang="en-US" dirty="0"/>
          </a:p>
        </p:txBody>
      </p:sp>
      <p:pic>
        <p:nvPicPr>
          <p:cNvPr id="14" name="Picture 2" descr="「pipe png」的圖片搜尋結果">
            <a:extLst>
              <a:ext uri="{FF2B5EF4-FFF2-40B4-BE49-F238E27FC236}">
                <a16:creationId xmlns:a16="http://schemas.microsoft.com/office/drawing/2014/main" id="{9520F61C-2AB0-7146-8DD9-4B337ABEF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651" y="4594395"/>
            <a:ext cx="2472000" cy="7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向上箭號圖說文字 2">
            <a:extLst>
              <a:ext uri="{FF2B5EF4-FFF2-40B4-BE49-F238E27FC236}">
                <a16:creationId xmlns:a16="http://schemas.microsoft.com/office/drawing/2014/main" id="{3EE7C121-FF19-834B-A752-CFC550BD47AD}"/>
              </a:ext>
            </a:extLst>
          </p:cNvPr>
          <p:cNvSpPr/>
          <p:nvPr/>
        </p:nvSpPr>
        <p:spPr>
          <a:xfrm>
            <a:off x="4685068" y="5223070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[0]</a:t>
            </a:r>
            <a:endParaRPr kumimoji="1" lang="zh-TW" altLang="en-US" sz="1400" dirty="0"/>
          </a:p>
        </p:txBody>
      </p:sp>
      <p:sp>
        <p:nvSpPr>
          <p:cNvPr id="16" name="向上箭號圖說文字 15">
            <a:extLst>
              <a:ext uri="{FF2B5EF4-FFF2-40B4-BE49-F238E27FC236}">
                <a16:creationId xmlns:a16="http://schemas.microsoft.com/office/drawing/2014/main" id="{0C2E90CE-17AE-3049-9890-EE36A014040C}"/>
              </a:ext>
            </a:extLst>
          </p:cNvPr>
          <p:cNvSpPr/>
          <p:nvPr/>
        </p:nvSpPr>
        <p:spPr>
          <a:xfrm>
            <a:off x="6449662" y="5215449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[1]</a:t>
            </a:r>
            <a:endParaRPr kumimoji="1" lang="zh-TW" altLang="en-US" sz="1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323297B-A48F-244E-BE90-50AF20C0E339}"/>
              </a:ext>
            </a:extLst>
          </p:cNvPr>
          <p:cNvSpPr/>
          <p:nvPr/>
        </p:nvSpPr>
        <p:spPr>
          <a:xfrm>
            <a:off x="5864775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051648C-F1A9-E440-A3DB-6E2502EE4719}"/>
              </a:ext>
            </a:extLst>
          </p:cNvPr>
          <p:cNvSpPr/>
          <p:nvPr/>
        </p:nvSpPr>
        <p:spPr>
          <a:xfrm>
            <a:off x="6295696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6CBD967-C317-A74C-89EA-9F376143DC48}"/>
              </a:ext>
            </a:extLst>
          </p:cNvPr>
          <p:cNvSpPr/>
          <p:nvPr/>
        </p:nvSpPr>
        <p:spPr>
          <a:xfrm>
            <a:off x="44755" y="2253195"/>
            <a:ext cx="4572001" cy="29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close(1);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已經將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的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[1]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接上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//『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一定要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』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關閉未使用的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否則水龍頭會關不緊（收不到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EOF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）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 “ls”, “ls”,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AC9037F-5A90-3247-B69C-163343FCF392}"/>
              </a:ext>
            </a:extLst>
          </p:cNvPr>
          <p:cNvSpPr/>
          <p:nvPr/>
        </p:nvSpPr>
        <p:spPr>
          <a:xfrm>
            <a:off x="44753" y="1830408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1</a:t>
            </a:r>
            <a:endParaRPr kumimoji="1"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D0F10D7-C2EB-804C-8D44-DBC8CA3FCAFC}"/>
              </a:ext>
            </a:extLst>
          </p:cNvPr>
          <p:cNvSpPr/>
          <p:nvPr/>
        </p:nvSpPr>
        <p:spPr>
          <a:xfrm>
            <a:off x="7448549" y="2677181"/>
            <a:ext cx="4572001" cy="2538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if(pid2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stdin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關上沒用的水龍頭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88F7610-6CC9-764A-A8EF-79EA02125435}"/>
              </a:ext>
            </a:extLst>
          </p:cNvPr>
          <p:cNvSpPr/>
          <p:nvPr/>
        </p:nvSpPr>
        <p:spPr>
          <a:xfrm>
            <a:off x="7448548" y="2254394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2</a:t>
            </a:r>
            <a:endParaRPr kumimoji="1" lang="zh-TW" altLang="en-US" dirty="0"/>
          </a:p>
        </p:txBody>
      </p:sp>
      <p:sp>
        <p:nvSpPr>
          <p:cNvPr id="29" name="向右箭號 28">
            <a:extLst>
              <a:ext uri="{FF2B5EF4-FFF2-40B4-BE49-F238E27FC236}">
                <a16:creationId xmlns:a16="http://schemas.microsoft.com/office/drawing/2014/main" id="{E4AC2C84-FA1C-974E-86E5-B72AE3B9072F}"/>
              </a:ext>
            </a:extLst>
          </p:cNvPr>
          <p:cNvSpPr/>
          <p:nvPr/>
        </p:nvSpPr>
        <p:spPr>
          <a:xfrm>
            <a:off x="6990525" y="3298235"/>
            <a:ext cx="905284" cy="528809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sp>
        <p:nvSpPr>
          <p:cNvPr id="30" name="向左箭號 29">
            <a:extLst>
              <a:ext uri="{FF2B5EF4-FFF2-40B4-BE49-F238E27FC236}">
                <a16:creationId xmlns:a16="http://schemas.microsoft.com/office/drawing/2014/main" id="{5364B80C-A081-A341-B2F1-2D9BF0295D65}"/>
              </a:ext>
            </a:extLst>
          </p:cNvPr>
          <p:cNvSpPr/>
          <p:nvPr/>
        </p:nvSpPr>
        <p:spPr>
          <a:xfrm>
            <a:off x="6990525" y="3883410"/>
            <a:ext cx="905284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B5DA2AE-923F-D048-9EDE-1EA1DE91AC20}"/>
              </a:ext>
            </a:extLst>
          </p:cNvPr>
          <p:cNvSpPr/>
          <p:nvPr/>
        </p:nvSpPr>
        <p:spPr>
          <a:xfrm>
            <a:off x="3261563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5F1F0A9-1873-BE4E-92BA-6A9F3212730F}"/>
              </a:ext>
            </a:extLst>
          </p:cNvPr>
          <p:cNvSpPr/>
          <p:nvPr/>
        </p:nvSpPr>
        <p:spPr>
          <a:xfrm>
            <a:off x="3692484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81261DE-4BCC-DA4E-A534-6FBBC7A51788}"/>
              </a:ext>
            </a:extLst>
          </p:cNvPr>
          <p:cNvSpPr/>
          <p:nvPr/>
        </p:nvSpPr>
        <p:spPr>
          <a:xfrm>
            <a:off x="10703876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55FD015-ED36-5649-874B-321DBEB9810F}"/>
              </a:ext>
            </a:extLst>
          </p:cNvPr>
          <p:cNvSpPr/>
          <p:nvPr/>
        </p:nvSpPr>
        <p:spPr>
          <a:xfrm>
            <a:off x="11134797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cxnSp>
        <p:nvCxnSpPr>
          <p:cNvPr id="39" name="肘形接點 38">
            <a:extLst>
              <a:ext uri="{FF2B5EF4-FFF2-40B4-BE49-F238E27FC236}">
                <a16:creationId xmlns:a16="http://schemas.microsoft.com/office/drawing/2014/main" id="{501DDB79-8C11-A544-8F84-41C11FD974D8}"/>
              </a:ext>
            </a:extLst>
          </p:cNvPr>
          <p:cNvCxnSpPr>
            <a:cxnSpLocks/>
            <a:stCxn id="37" idx="1"/>
            <a:endCxn id="14" idx="1"/>
          </p:cNvCxnSpPr>
          <p:nvPr/>
        </p:nvCxnSpPr>
        <p:spPr>
          <a:xfrm rot="10800000" flipV="1">
            <a:off x="4796652" y="2848009"/>
            <a:ext cx="5907225" cy="2132635"/>
          </a:xfrm>
          <a:prstGeom prst="bentConnector3">
            <a:avLst>
              <a:gd name="adj1" fmla="val 103870"/>
            </a:avLst>
          </a:prstGeom>
          <a:ln w="19050">
            <a:solidFill>
              <a:schemeClr val="tx1">
                <a:lumMod val="95000"/>
                <a:lumOff val="5000"/>
                <a:alpha val="50196"/>
              </a:schemeClr>
            </a:solidFill>
            <a:tailEnd type="triangle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接點 39">
            <a:extLst>
              <a:ext uri="{FF2B5EF4-FFF2-40B4-BE49-F238E27FC236}">
                <a16:creationId xmlns:a16="http://schemas.microsoft.com/office/drawing/2014/main" id="{0D3619FE-6CB3-D04C-B3B2-0BD1CC098E00}"/>
              </a:ext>
            </a:extLst>
          </p:cNvPr>
          <p:cNvCxnSpPr>
            <a:cxnSpLocks/>
            <a:stCxn id="38" idx="2"/>
            <a:endCxn id="14" idx="3"/>
          </p:cNvCxnSpPr>
          <p:nvPr/>
        </p:nvCxnSpPr>
        <p:spPr>
          <a:xfrm rot="5400000">
            <a:off x="8287910" y="1968449"/>
            <a:ext cx="1992938" cy="4031455"/>
          </a:xfrm>
          <a:prstGeom prst="bentConnector2">
            <a:avLst/>
          </a:prstGeom>
          <a:ln w="19050">
            <a:solidFill>
              <a:schemeClr val="tx1">
                <a:lumMod val="95000"/>
                <a:lumOff val="5000"/>
                <a:alpha val="50196"/>
              </a:schemeClr>
            </a:solidFill>
            <a:tailEnd type="triangle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6F99A199-116F-BA4E-A437-64215B21D25B}"/>
              </a:ext>
            </a:extLst>
          </p:cNvPr>
          <p:cNvSpPr/>
          <p:nvPr/>
        </p:nvSpPr>
        <p:spPr>
          <a:xfrm>
            <a:off x="44754" y="5215450"/>
            <a:ext cx="4572001" cy="1391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800" dirty="0">
                <a:latin typeface="Consolas" panose="020B0609020204030204" pitchFamily="49" charset="0"/>
                <a:cs typeface="Consolas" panose="020B0609020204030204" pitchFamily="49" charset="0"/>
              </a:rPr>
              <a:t>ls</a:t>
            </a:r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70B50C39-32D4-754C-AC65-CA5C7B56C023}"/>
              </a:ext>
            </a:extLst>
          </p:cNvPr>
          <p:cNvSpPr/>
          <p:nvPr/>
        </p:nvSpPr>
        <p:spPr>
          <a:xfrm>
            <a:off x="4238732" y="5839648"/>
            <a:ext cx="930475" cy="552231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sp>
        <p:nvSpPr>
          <p:cNvPr id="21" name="向左箭號 20">
            <a:extLst>
              <a:ext uri="{FF2B5EF4-FFF2-40B4-BE49-F238E27FC236}">
                <a16:creationId xmlns:a16="http://schemas.microsoft.com/office/drawing/2014/main" id="{764978CE-FD60-C343-AA37-51AC576EAE93}"/>
              </a:ext>
            </a:extLst>
          </p:cNvPr>
          <p:cNvSpPr/>
          <p:nvPr/>
        </p:nvSpPr>
        <p:spPr>
          <a:xfrm>
            <a:off x="4238731" y="5295025"/>
            <a:ext cx="930475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B2CDDC19-EDE9-0941-92EF-D9F61B565A98}"/>
              </a:ext>
            </a:extLst>
          </p:cNvPr>
          <p:cNvCxnSpPr>
            <a:cxnSpLocks/>
            <a:stCxn id="19" idx="3"/>
            <a:endCxn id="14" idx="1"/>
          </p:cNvCxnSpPr>
          <p:nvPr/>
        </p:nvCxnSpPr>
        <p:spPr>
          <a:xfrm flipH="1" flipV="1">
            <a:off x="4796651" y="4980645"/>
            <a:ext cx="372556" cy="1135119"/>
          </a:xfrm>
          <a:prstGeom prst="bentConnector5">
            <a:avLst>
              <a:gd name="adj1" fmla="val -61360"/>
              <a:gd name="adj2" fmla="val 45149"/>
              <a:gd name="adj3" fmla="val 100889"/>
            </a:avLst>
          </a:prstGeom>
          <a:ln w="19050">
            <a:solidFill>
              <a:srgbClr val="008F00">
                <a:alpha val="50196"/>
              </a:srgbClr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橢圓 32">
            <a:extLst>
              <a:ext uri="{FF2B5EF4-FFF2-40B4-BE49-F238E27FC236}">
                <a16:creationId xmlns:a16="http://schemas.microsoft.com/office/drawing/2014/main" id="{08A64A51-0F5C-4241-8C40-D48682DE6F8E}"/>
              </a:ext>
            </a:extLst>
          </p:cNvPr>
          <p:cNvSpPr/>
          <p:nvPr/>
        </p:nvSpPr>
        <p:spPr>
          <a:xfrm>
            <a:off x="7750264" y="3714710"/>
            <a:ext cx="179057" cy="179057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4" name="圖片 33" descr="一張含有 螢幕擷取畫面 的圖片&#10;&#10;自動產生的描述">
            <a:extLst>
              <a:ext uri="{FF2B5EF4-FFF2-40B4-BE49-F238E27FC236}">
                <a16:creationId xmlns:a16="http://schemas.microsoft.com/office/drawing/2014/main" id="{7CB1EAE4-6D87-C64E-B1C8-4A1C9B75D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559" y="6097835"/>
            <a:ext cx="2486121" cy="845972"/>
          </a:xfrm>
          <a:prstGeom prst="rect">
            <a:avLst/>
          </a:prstGeom>
        </p:spPr>
      </p:pic>
      <p:cxnSp>
        <p:nvCxnSpPr>
          <p:cNvPr id="28" name="肘形接點 27">
            <a:extLst>
              <a:ext uri="{FF2B5EF4-FFF2-40B4-BE49-F238E27FC236}">
                <a16:creationId xmlns:a16="http://schemas.microsoft.com/office/drawing/2014/main" id="{570EE997-9AB7-954F-8CC5-5B1346590227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H="1" flipV="1">
            <a:off x="6990525" y="3562640"/>
            <a:ext cx="278126" cy="1418005"/>
          </a:xfrm>
          <a:prstGeom prst="bentConnector5">
            <a:avLst>
              <a:gd name="adj1" fmla="val -82193"/>
              <a:gd name="adj2" fmla="val 54296"/>
              <a:gd name="adj3" fmla="val 182193"/>
            </a:avLst>
          </a:prstGeom>
          <a:ln w="19050">
            <a:solidFill>
              <a:srgbClr val="FF0000">
                <a:alpha val="50196"/>
              </a:srgbClr>
            </a:solidFill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843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89C10-D635-A94E-9B94-24BFAA31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3" y="337179"/>
            <a:ext cx="11975796" cy="1325563"/>
          </a:xfrm>
          <a:gradFill>
            <a:gsLst>
              <a:gs pos="61000">
                <a:srgbClr val="BB9479"/>
              </a:gs>
              <a:gs pos="0">
                <a:schemeClr val="accent2">
                  <a:lumMod val="50000"/>
                </a:schemeClr>
              </a:gs>
              <a:gs pos="100000">
                <a:srgbClr val="FFFFFF"/>
              </a:gs>
            </a:gsLst>
            <a:lin ang="0" scaled="0"/>
          </a:gradFill>
        </p:spPr>
        <p:txBody>
          <a:bodyPr/>
          <a:lstStyle/>
          <a:p>
            <a:r>
              <a:rPr kumimoji="1" lang="zh-TW" altLang="en-US" b="1" dirty="0">
                <a:solidFill>
                  <a:schemeClr val="bg1"/>
                </a:solidFill>
              </a:rPr>
              <a:t>程式碼概念圖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CB3B27-65EE-A84C-8521-A4AEB610ED70}"/>
              </a:ext>
            </a:extLst>
          </p:cNvPr>
          <p:cNvSpPr/>
          <p:nvPr/>
        </p:nvSpPr>
        <p:spPr>
          <a:xfrm>
            <a:off x="4011087" y="889410"/>
            <a:ext cx="3487993" cy="3152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pipe(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pid1 = fork()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(pid1 &gt; 0)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pid2=fork();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(pid2&gt;0)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AB5F57-D82A-F840-A441-763DB58C1721}"/>
              </a:ext>
            </a:extLst>
          </p:cNvPr>
          <p:cNvSpPr/>
          <p:nvPr/>
        </p:nvSpPr>
        <p:spPr>
          <a:xfrm>
            <a:off x="4000312" y="459003"/>
            <a:ext cx="3498768" cy="43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main</a:t>
            </a:r>
            <a:endParaRPr kumimoji="1" lang="zh-TW" altLang="en-US" dirty="0"/>
          </a:p>
        </p:txBody>
      </p:sp>
      <p:pic>
        <p:nvPicPr>
          <p:cNvPr id="14" name="Picture 2" descr="「pipe png」的圖片搜尋結果">
            <a:extLst>
              <a:ext uri="{FF2B5EF4-FFF2-40B4-BE49-F238E27FC236}">
                <a16:creationId xmlns:a16="http://schemas.microsoft.com/office/drawing/2014/main" id="{9520F61C-2AB0-7146-8DD9-4B337ABEF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651" y="4594395"/>
            <a:ext cx="2472000" cy="7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向上箭號圖說文字 2">
            <a:extLst>
              <a:ext uri="{FF2B5EF4-FFF2-40B4-BE49-F238E27FC236}">
                <a16:creationId xmlns:a16="http://schemas.microsoft.com/office/drawing/2014/main" id="{3EE7C121-FF19-834B-A752-CFC550BD47AD}"/>
              </a:ext>
            </a:extLst>
          </p:cNvPr>
          <p:cNvSpPr/>
          <p:nvPr/>
        </p:nvSpPr>
        <p:spPr>
          <a:xfrm>
            <a:off x="4685068" y="5223070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[0]</a:t>
            </a:r>
            <a:endParaRPr kumimoji="1" lang="zh-TW" altLang="en-US" sz="1400" dirty="0"/>
          </a:p>
        </p:txBody>
      </p:sp>
      <p:sp>
        <p:nvSpPr>
          <p:cNvPr id="16" name="向上箭號圖說文字 15">
            <a:extLst>
              <a:ext uri="{FF2B5EF4-FFF2-40B4-BE49-F238E27FC236}">
                <a16:creationId xmlns:a16="http://schemas.microsoft.com/office/drawing/2014/main" id="{0C2E90CE-17AE-3049-9890-EE36A014040C}"/>
              </a:ext>
            </a:extLst>
          </p:cNvPr>
          <p:cNvSpPr/>
          <p:nvPr/>
        </p:nvSpPr>
        <p:spPr>
          <a:xfrm>
            <a:off x="6449662" y="5215449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[1]</a:t>
            </a:r>
            <a:endParaRPr kumimoji="1" lang="zh-TW" altLang="en-US" sz="1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323297B-A48F-244E-BE90-50AF20C0E339}"/>
              </a:ext>
            </a:extLst>
          </p:cNvPr>
          <p:cNvSpPr/>
          <p:nvPr/>
        </p:nvSpPr>
        <p:spPr>
          <a:xfrm>
            <a:off x="5864775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051648C-F1A9-E440-A3DB-6E2502EE4719}"/>
              </a:ext>
            </a:extLst>
          </p:cNvPr>
          <p:cNvSpPr/>
          <p:nvPr/>
        </p:nvSpPr>
        <p:spPr>
          <a:xfrm>
            <a:off x="6295696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6CBD967-C317-A74C-89EA-9F376143DC48}"/>
              </a:ext>
            </a:extLst>
          </p:cNvPr>
          <p:cNvSpPr/>
          <p:nvPr/>
        </p:nvSpPr>
        <p:spPr>
          <a:xfrm>
            <a:off x="44755" y="2253195"/>
            <a:ext cx="4572001" cy="29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close(1);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已經將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的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[1]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接上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//『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一定要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』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關閉未使用的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否則水龍頭會關不緊（收不到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EOF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）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 “ls”, “ls”,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AC9037F-5A90-3247-B69C-163343FCF392}"/>
              </a:ext>
            </a:extLst>
          </p:cNvPr>
          <p:cNvSpPr/>
          <p:nvPr/>
        </p:nvSpPr>
        <p:spPr>
          <a:xfrm>
            <a:off x="44753" y="1830408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1</a:t>
            </a:r>
            <a:endParaRPr kumimoji="1"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D0F10D7-C2EB-804C-8D44-DBC8CA3FCAFC}"/>
              </a:ext>
            </a:extLst>
          </p:cNvPr>
          <p:cNvSpPr/>
          <p:nvPr/>
        </p:nvSpPr>
        <p:spPr>
          <a:xfrm>
            <a:off x="7448549" y="2677181"/>
            <a:ext cx="4572001" cy="2538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if(pid2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stdin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</a:p>
          <a:p>
            <a:r>
              <a:rPr kumimoji="1" lang="en-US" altLang="zh-TW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關上沒用的水龍頭</a:t>
            </a:r>
            <a:endParaRPr kumimoji="1" lang="en-US" altLang="zh-CN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88F7610-6CC9-764A-A8EF-79EA02125435}"/>
              </a:ext>
            </a:extLst>
          </p:cNvPr>
          <p:cNvSpPr/>
          <p:nvPr/>
        </p:nvSpPr>
        <p:spPr>
          <a:xfrm>
            <a:off x="7448548" y="2254394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2</a:t>
            </a:r>
            <a:endParaRPr kumimoji="1" lang="zh-TW" altLang="en-US" dirty="0"/>
          </a:p>
        </p:txBody>
      </p:sp>
      <p:sp>
        <p:nvSpPr>
          <p:cNvPr id="29" name="向右箭號 28">
            <a:extLst>
              <a:ext uri="{FF2B5EF4-FFF2-40B4-BE49-F238E27FC236}">
                <a16:creationId xmlns:a16="http://schemas.microsoft.com/office/drawing/2014/main" id="{E4AC2C84-FA1C-974E-86E5-B72AE3B9072F}"/>
              </a:ext>
            </a:extLst>
          </p:cNvPr>
          <p:cNvSpPr/>
          <p:nvPr/>
        </p:nvSpPr>
        <p:spPr>
          <a:xfrm>
            <a:off x="6990525" y="3298235"/>
            <a:ext cx="905284" cy="528809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sp>
        <p:nvSpPr>
          <p:cNvPr id="30" name="向左箭號 29">
            <a:extLst>
              <a:ext uri="{FF2B5EF4-FFF2-40B4-BE49-F238E27FC236}">
                <a16:creationId xmlns:a16="http://schemas.microsoft.com/office/drawing/2014/main" id="{5364B80C-A081-A341-B2F1-2D9BF0295D65}"/>
              </a:ext>
            </a:extLst>
          </p:cNvPr>
          <p:cNvSpPr/>
          <p:nvPr/>
        </p:nvSpPr>
        <p:spPr>
          <a:xfrm>
            <a:off x="6990525" y="3883410"/>
            <a:ext cx="905284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B5DA2AE-923F-D048-9EDE-1EA1DE91AC20}"/>
              </a:ext>
            </a:extLst>
          </p:cNvPr>
          <p:cNvSpPr/>
          <p:nvPr/>
        </p:nvSpPr>
        <p:spPr>
          <a:xfrm>
            <a:off x="3261563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5F1F0A9-1873-BE4E-92BA-6A9F3212730F}"/>
              </a:ext>
            </a:extLst>
          </p:cNvPr>
          <p:cNvSpPr/>
          <p:nvPr/>
        </p:nvSpPr>
        <p:spPr>
          <a:xfrm>
            <a:off x="3692484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81261DE-4BCC-DA4E-A534-6FBBC7A51788}"/>
              </a:ext>
            </a:extLst>
          </p:cNvPr>
          <p:cNvSpPr/>
          <p:nvPr/>
        </p:nvSpPr>
        <p:spPr>
          <a:xfrm>
            <a:off x="10703876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55FD015-ED36-5649-874B-321DBEB9810F}"/>
              </a:ext>
            </a:extLst>
          </p:cNvPr>
          <p:cNvSpPr/>
          <p:nvPr/>
        </p:nvSpPr>
        <p:spPr>
          <a:xfrm>
            <a:off x="11134797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cxnSp>
        <p:nvCxnSpPr>
          <p:cNvPr id="40" name="肘形接點 39">
            <a:extLst>
              <a:ext uri="{FF2B5EF4-FFF2-40B4-BE49-F238E27FC236}">
                <a16:creationId xmlns:a16="http://schemas.microsoft.com/office/drawing/2014/main" id="{0D3619FE-6CB3-D04C-B3B2-0BD1CC098E00}"/>
              </a:ext>
            </a:extLst>
          </p:cNvPr>
          <p:cNvCxnSpPr>
            <a:cxnSpLocks/>
            <a:stCxn id="38" idx="2"/>
            <a:endCxn id="14" idx="3"/>
          </p:cNvCxnSpPr>
          <p:nvPr/>
        </p:nvCxnSpPr>
        <p:spPr>
          <a:xfrm rot="5400000">
            <a:off x="8287910" y="1968449"/>
            <a:ext cx="1992938" cy="4031455"/>
          </a:xfrm>
          <a:prstGeom prst="bentConnector2">
            <a:avLst/>
          </a:prstGeom>
          <a:ln w="19050">
            <a:solidFill>
              <a:schemeClr val="tx1">
                <a:lumMod val="95000"/>
                <a:lumOff val="5000"/>
                <a:alpha val="50196"/>
              </a:schemeClr>
            </a:solidFill>
            <a:tailEnd type="triangle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6F99A199-116F-BA4E-A437-64215B21D25B}"/>
              </a:ext>
            </a:extLst>
          </p:cNvPr>
          <p:cNvSpPr/>
          <p:nvPr/>
        </p:nvSpPr>
        <p:spPr>
          <a:xfrm>
            <a:off x="44754" y="5215450"/>
            <a:ext cx="4572001" cy="1391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800" dirty="0">
                <a:latin typeface="Consolas" panose="020B0609020204030204" pitchFamily="49" charset="0"/>
                <a:cs typeface="Consolas" panose="020B0609020204030204" pitchFamily="49" charset="0"/>
              </a:rPr>
              <a:t>ls</a:t>
            </a:r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70B50C39-32D4-754C-AC65-CA5C7B56C023}"/>
              </a:ext>
            </a:extLst>
          </p:cNvPr>
          <p:cNvSpPr/>
          <p:nvPr/>
        </p:nvSpPr>
        <p:spPr>
          <a:xfrm>
            <a:off x="4238732" y="5839648"/>
            <a:ext cx="930475" cy="552231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sp>
        <p:nvSpPr>
          <p:cNvPr id="21" name="向左箭號 20">
            <a:extLst>
              <a:ext uri="{FF2B5EF4-FFF2-40B4-BE49-F238E27FC236}">
                <a16:creationId xmlns:a16="http://schemas.microsoft.com/office/drawing/2014/main" id="{764978CE-FD60-C343-AA37-51AC576EAE93}"/>
              </a:ext>
            </a:extLst>
          </p:cNvPr>
          <p:cNvSpPr/>
          <p:nvPr/>
        </p:nvSpPr>
        <p:spPr>
          <a:xfrm>
            <a:off x="4238731" y="5295025"/>
            <a:ext cx="930475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B2CDDC19-EDE9-0941-92EF-D9F61B565A98}"/>
              </a:ext>
            </a:extLst>
          </p:cNvPr>
          <p:cNvCxnSpPr>
            <a:cxnSpLocks/>
            <a:stCxn id="19" idx="3"/>
            <a:endCxn id="14" idx="1"/>
          </p:cNvCxnSpPr>
          <p:nvPr/>
        </p:nvCxnSpPr>
        <p:spPr>
          <a:xfrm flipH="1" flipV="1">
            <a:off x="4796651" y="4980645"/>
            <a:ext cx="372556" cy="1135119"/>
          </a:xfrm>
          <a:prstGeom prst="bentConnector5">
            <a:avLst>
              <a:gd name="adj1" fmla="val -61360"/>
              <a:gd name="adj2" fmla="val 45149"/>
              <a:gd name="adj3" fmla="val 161360"/>
            </a:avLst>
          </a:prstGeom>
          <a:ln w="19050">
            <a:solidFill>
              <a:srgbClr val="008F00">
                <a:alpha val="50196"/>
              </a:srgbClr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橢圓 32">
            <a:extLst>
              <a:ext uri="{FF2B5EF4-FFF2-40B4-BE49-F238E27FC236}">
                <a16:creationId xmlns:a16="http://schemas.microsoft.com/office/drawing/2014/main" id="{08A64A51-0F5C-4241-8C40-D48682DE6F8E}"/>
              </a:ext>
            </a:extLst>
          </p:cNvPr>
          <p:cNvSpPr/>
          <p:nvPr/>
        </p:nvSpPr>
        <p:spPr>
          <a:xfrm>
            <a:off x="7750264" y="4284550"/>
            <a:ext cx="179057" cy="179057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4" name="圖片 33" descr="一張含有 螢幕擷取畫面 的圖片&#10;&#10;自動產生的描述">
            <a:extLst>
              <a:ext uri="{FF2B5EF4-FFF2-40B4-BE49-F238E27FC236}">
                <a16:creationId xmlns:a16="http://schemas.microsoft.com/office/drawing/2014/main" id="{7CB1EAE4-6D87-C64E-B1C8-4A1C9B75D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559" y="6097835"/>
            <a:ext cx="2486121" cy="845972"/>
          </a:xfrm>
          <a:prstGeom prst="rect">
            <a:avLst/>
          </a:prstGeom>
        </p:spPr>
      </p:pic>
      <p:cxnSp>
        <p:nvCxnSpPr>
          <p:cNvPr id="28" name="肘形接點 27">
            <a:extLst>
              <a:ext uri="{FF2B5EF4-FFF2-40B4-BE49-F238E27FC236}">
                <a16:creationId xmlns:a16="http://schemas.microsoft.com/office/drawing/2014/main" id="{570EE997-9AB7-954F-8CC5-5B1346590227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H="1" flipV="1">
            <a:off x="6990525" y="3562640"/>
            <a:ext cx="278126" cy="1418005"/>
          </a:xfrm>
          <a:prstGeom prst="bentConnector5">
            <a:avLst>
              <a:gd name="adj1" fmla="val -82193"/>
              <a:gd name="adj2" fmla="val 54296"/>
              <a:gd name="adj3" fmla="val 182193"/>
            </a:avLst>
          </a:prstGeom>
          <a:ln w="19050">
            <a:solidFill>
              <a:srgbClr val="FF0000">
                <a:alpha val="50196"/>
              </a:srgbClr>
            </a:solidFill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831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89C10-D635-A94E-9B94-24BFAA31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3" y="337179"/>
            <a:ext cx="11975796" cy="1325563"/>
          </a:xfrm>
          <a:gradFill>
            <a:gsLst>
              <a:gs pos="61000">
                <a:srgbClr val="BB9479"/>
              </a:gs>
              <a:gs pos="0">
                <a:schemeClr val="accent2">
                  <a:lumMod val="50000"/>
                </a:schemeClr>
              </a:gs>
              <a:gs pos="100000">
                <a:srgbClr val="FFFFFF"/>
              </a:gs>
            </a:gsLst>
            <a:lin ang="0" scaled="0"/>
          </a:gradFill>
        </p:spPr>
        <p:txBody>
          <a:bodyPr/>
          <a:lstStyle/>
          <a:p>
            <a:r>
              <a:rPr kumimoji="1" lang="zh-TW" altLang="en-US" b="1" dirty="0">
                <a:solidFill>
                  <a:schemeClr val="bg1"/>
                </a:solidFill>
              </a:rPr>
              <a:t>程式碼概念圖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CB3B27-65EE-A84C-8521-A4AEB610ED70}"/>
              </a:ext>
            </a:extLst>
          </p:cNvPr>
          <p:cNvSpPr/>
          <p:nvPr/>
        </p:nvSpPr>
        <p:spPr>
          <a:xfrm>
            <a:off x="4011087" y="889410"/>
            <a:ext cx="3487993" cy="3152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pipe(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pid1 = fork()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(pid1 &gt; 0)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pid2=fork();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(pid2&gt;0)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AB5F57-D82A-F840-A441-763DB58C1721}"/>
              </a:ext>
            </a:extLst>
          </p:cNvPr>
          <p:cNvSpPr/>
          <p:nvPr/>
        </p:nvSpPr>
        <p:spPr>
          <a:xfrm>
            <a:off x="4000312" y="459003"/>
            <a:ext cx="3498768" cy="43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main</a:t>
            </a:r>
            <a:endParaRPr kumimoji="1" lang="zh-TW" altLang="en-US" dirty="0"/>
          </a:p>
        </p:txBody>
      </p:sp>
      <p:pic>
        <p:nvPicPr>
          <p:cNvPr id="14" name="Picture 2" descr="「pipe png」的圖片搜尋結果">
            <a:extLst>
              <a:ext uri="{FF2B5EF4-FFF2-40B4-BE49-F238E27FC236}">
                <a16:creationId xmlns:a16="http://schemas.microsoft.com/office/drawing/2014/main" id="{9520F61C-2AB0-7146-8DD9-4B337ABEF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651" y="4594395"/>
            <a:ext cx="2472000" cy="7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向上箭號圖說文字 2">
            <a:extLst>
              <a:ext uri="{FF2B5EF4-FFF2-40B4-BE49-F238E27FC236}">
                <a16:creationId xmlns:a16="http://schemas.microsoft.com/office/drawing/2014/main" id="{3EE7C121-FF19-834B-A752-CFC550BD47AD}"/>
              </a:ext>
            </a:extLst>
          </p:cNvPr>
          <p:cNvSpPr/>
          <p:nvPr/>
        </p:nvSpPr>
        <p:spPr>
          <a:xfrm>
            <a:off x="4685068" y="5223070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[0]</a:t>
            </a:r>
            <a:endParaRPr kumimoji="1" lang="zh-TW" altLang="en-US" sz="1400" dirty="0"/>
          </a:p>
        </p:txBody>
      </p:sp>
      <p:sp>
        <p:nvSpPr>
          <p:cNvPr id="16" name="向上箭號圖說文字 15">
            <a:extLst>
              <a:ext uri="{FF2B5EF4-FFF2-40B4-BE49-F238E27FC236}">
                <a16:creationId xmlns:a16="http://schemas.microsoft.com/office/drawing/2014/main" id="{0C2E90CE-17AE-3049-9890-EE36A014040C}"/>
              </a:ext>
            </a:extLst>
          </p:cNvPr>
          <p:cNvSpPr/>
          <p:nvPr/>
        </p:nvSpPr>
        <p:spPr>
          <a:xfrm>
            <a:off x="6449662" y="5215449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[1]</a:t>
            </a:r>
            <a:endParaRPr kumimoji="1" lang="zh-TW" altLang="en-US" sz="1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323297B-A48F-244E-BE90-50AF20C0E339}"/>
              </a:ext>
            </a:extLst>
          </p:cNvPr>
          <p:cNvSpPr/>
          <p:nvPr/>
        </p:nvSpPr>
        <p:spPr>
          <a:xfrm>
            <a:off x="5864775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051648C-F1A9-E440-A3DB-6E2502EE4719}"/>
              </a:ext>
            </a:extLst>
          </p:cNvPr>
          <p:cNvSpPr/>
          <p:nvPr/>
        </p:nvSpPr>
        <p:spPr>
          <a:xfrm>
            <a:off x="6295696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6CBD967-C317-A74C-89EA-9F376143DC48}"/>
              </a:ext>
            </a:extLst>
          </p:cNvPr>
          <p:cNvSpPr/>
          <p:nvPr/>
        </p:nvSpPr>
        <p:spPr>
          <a:xfrm>
            <a:off x="44755" y="2253195"/>
            <a:ext cx="4572001" cy="29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close(1);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已經將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的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[1]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接上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//『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一定要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』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關閉未使用的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否則水龍頭會關不緊（收不到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EOF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）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 “ls”, “ls”,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AC9037F-5A90-3247-B69C-163343FCF392}"/>
              </a:ext>
            </a:extLst>
          </p:cNvPr>
          <p:cNvSpPr/>
          <p:nvPr/>
        </p:nvSpPr>
        <p:spPr>
          <a:xfrm>
            <a:off x="44753" y="1830408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1</a:t>
            </a:r>
            <a:endParaRPr kumimoji="1"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D0F10D7-C2EB-804C-8D44-DBC8CA3FCAFC}"/>
              </a:ext>
            </a:extLst>
          </p:cNvPr>
          <p:cNvSpPr/>
          <p:nvPr/>
        </p:nvSpPr>
        <p:spPr>
          <a:xfrm>
            <a:off x="7448549" y="2677181"/>
            <a:ext cx="4572001" cy="2538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if(pid2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stdin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</a:p>
          <a:p>
            <a:r>
              <a:rPr kumimoji="1" lang="en-US" altLang="zh-TW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關上沒用的水龍頭</a:t>
            </a:r>
            <a:endParaRPr kumimoji="1" lang="en-US" altLang="zh-CN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88F7610-6CC9-764A-A8EF-79EA02125435}"/>
              </a:ext>
            </a:extLst>
          </p:cNvPr>
          <p:cNvSpPr/>
          <p:nvPr/>
        </p:nvSpPr>
        <p:spPr>
          <a:xfrm>
            <a:off x="7448548" y="2254394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2</a:t>
            </a:r>
            <a:endParaRPr kumimoji="1" lang="zh-TW" altLang="en-US" dirty="0"/>
          </a:p>
        </p:txBody>
      </p:sp>
      <p:sp>
        <p:nvSpPr>
          <p:cNvPr id="29" name="向右箭號 28">
            <a:extLst>
              <a:ext uri="{FF2B5EF4-FFF2-40B4-BE49-F238E27FC236}">
                <a16:creationId xmlns:a16="http://schemas.microsoft.com/office/drawing/2014/main" id="{E4AC2C84-FA1C-974E-86E5-B72AE3B9072F}"/>
              </a:ext>
            </a:extLst>
          </p:cNvPr>
          <p:cNvSpPr/>
          <p:nvPr/>
        </p:nvSpPr>
        <p:spPr>
          <a:xfrm>
            <a:off x="6990525" y="3298235"/>
            <a:ext cx="905284" cy="528809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sp>
        <p:nvSpPr>
          <p:cNvPr id="30" name="向左箭號 29">
            <a:extLst>
              <a:ext uri="{FF2B5EF4-FFF2-40B4-BE49-F238E27FC236}">
                <a16:creationId xmlns:a16="http://schemas.microsoft.com/office/drawing/2014/main" id="{5364B80C-A081-A341-B2F1-2D9BF0295D65}"/>
              </a:ext>
            </a:extLst>
          </p:cNvPr>
          <p:cNvSpPr/>
          <p:nvPr/>
        </p:nvSpPr>
        <p:spPr>
          <a:xfrm>
            <a:off x="6990525" y="3883410"/>
            <a:ext cx="905284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B5DA2AE-923F-D048-9EDE-1EA1DE91AC20}"/>
              </a:ext>
            </a:extLst>
          </p:cNvPr>
          <p:cNvSpPr/>
          <p:nvPr/>
        </p:nvSpPr>
        <p:spPr>
          <a:xfrm>
            <a:off x="3261563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5F1F0A9-1873-BE4E-92BA-6A9F3212730F}"/>
              </a:ext>
            </a:extLst>
          </p:cNvPr>
          <p:cNvSpPr/>
          <p:nvPr/>
        </p:nvSpPr>
        <p:spPr>
          <a:xfrm>
            <a:off x="3692484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81261DE-4BCC-DA4E-A534-6FBBC7A51788}"/>
              </a:ext>
            </a:extLst>
          </p:cNvPr>
          <p:cNvSpPr/>
          <p:nvPr/>
        </p:nvSpPr>
        <p:spPr>
          <a:xfrm>
            <a:off x="10703876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55FD015-ED36-5649-874B-321DBEB9810F}"/>
              </a:ext>
            </a:extLst>
          </p:cNvPr>
          <p:cNvSpPr/>
          <p:nvPr/>
        </p:nvSpPr>
        <p:spPr>
          <a:xfrm>
            <a:off x="11134797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F99A199-116F-BA4E-A437-64215B21D25B}"/>
              </a:ext>
            </a:extLst>
          </p:cNvPr>
          <p:cNvSpPr/>
          <p:nvPr/>
        </p:nvSpPr>
        <p:spPr>
          <a:xfrm>
            <a:off x="44754" y="5215450"/>
            <a:ext cx="4572001" cy="1391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800" dirty="0">
                <a:latin typeface="Consolas" panose="020B0609020204030204" pitchFamily="49" charset="0"/>
                <a:cs typeface="Consolas" panose="020B0609020204030204" pitchFamily="49" charset="0"/>
              </a:rPr>
              <a:t>ls</a:t>
            </a:r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70B50C39-32D4-754C-AC65-CA5C7B56C023}"/>
              </a:ext>
            </a:extLst>
          </p:cNvPr>
          <p:cNvSpPr/>
          <p:nvPr/>
        </p:nvSpPr>
        <p:spPr>
          <a:xfrm>
            <a:off x="4238732" y="5839648"/>
            <a:ext cx="930475" cy="552231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sp>
        <p:nvSpPr>
          <p:cNvPr id="21" name="向左箭號 20">
            <a:extLst>
              <a:ext uri="{FF2B5EF4-FFF2-40B4-BE49-F238E27FC236}">
                <a16:creationId xmlns:a16="http://schemas.microsoft.com/office/drawing/2014/main" id="{764978CE-FD60-C343-AA37-51AC576EAE93}"/>
              </a:ext>
            </a:extLst>
          </p:cNvPr>
          <p:cNvSpPr/>
          <p:nvPr/>
        </p:nvSpPr>
        <p:spPr>
          <a:xfrm>
            <a:off x="4238731" y="5295025"/>
            <a:ext cx="930475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B2CDDC19-EDE9-0941-92EF-D9F61B565A98}"/>
              </a:ext>
            </a:extLst>
          </p:cNvPr>
          <p:cNvCxnSpPr>
            <a:cxnSpLocks/>
            <a:stCxn id="19" idx="3"/>
            <a:endCxn id="14" idx="1"/>
          </p:cNvCxnSpPr>
          <p:nvPr/>
        </p:nvCxnSpPr>
        <p:spPr>
          <a:xfrm flipH="1" flipV="1">
            <a:off x="4796651" y="4980645"/>
            <a:ext cx="372556" cy="1135119"/>
          </a:xfrm>
          <a:prstGeom prst="bentConnector5">
            <a:avLst>
              <a:gd name="adj1" fmla="val -61360"/>
              <a:gd name="adj2" fmla="val 45149"/>
              <a:gd name="adj3" fmla="val 161360"/>
            </a:avLst>
          </a:prstGeom>
          <a:ln w="19050">
            <a:solidFill>
              <a:srgbClr val="008F00">
                <a:alpha val="50196"/>
              </a:srgbClr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橢圓 32">
            <a:extLst>
              <a:ext uri="{FF2B5EF4-FFF2-40B4-BE49-F238E27FC236}">
                <a16:creationId xmlns:a16="http://schemas.microsoft.com/office/drawing/2014/main" id="{08A64A51-0F5C-4241-8C40-D48682DE6F8E}"/>
              </a:ext>
            </a:extLst>
          </p:cNvPr>
          <p:cNvSpPr/>
          <p:nvPr/>
        </p:nvSpPr>
        <p:spPr>
          <a:xfrm>
            <a:off x="9579065" y="4284550"/>
            <a:ext cx="179057" cy="179057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4" name="圖片 33" descr="一張含有 螢幕擷取畫面 的圖片&#10;&#10;自動產生的描述">
            <a:extLst>
              <a:ext uri="{FF2B5EF4-FFF2-40B4-BE49-F238E27FC236}">
                <a16:creationId xmlns:a16="http://schemas.microsoft.com/office/drawing/2014/main" id="{7CB1EAE4-6D87-C64E-B1C8-4A1C9B75D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559" y="6097835"/>
            <a:ext cx="2486121" cy="845972"/>
          </a:xfrm>
          <a:prstGeom prst="rect">
            <a:avLst/>
          </a:prstGeom>
        </p:spPr>
      </p:pic>
      <p:cxnSp>
        <p:nvCxnSpPr>
          <p:cNvPr id="28" name="肘形接點 27">
            <a:extLst>
              <a:ext uri="{FF2B5EF4-FFF2-40B4-BE49-F238E27FC236}">
                <a16:creationId xmlns:a16="http://schemas.microsoft.com/office/drawing/2014/main" id="{570EE997-9AB7-954F-8CC5-5B1346590227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H="1" flipV="1">
            <a:off x="6990525" y="3562640"/>
            <a:ext cx="278126" cy="1418005"/>
          </a:xfrm>
          <a:prstGeom prst="bentConnector5">
            <a:avLst>
              <a:gd name="adj1" fmla="val -82193"/>
              <a:gd name="adj2" fmla="val 54296"/>
              <a:gd name="adj3" fmla="val 182193"/>
            </a:avLst>
          </a:prstGeom>
          <a:ln w="19050">
            <a:solidFill>
              <a:srgbClr val="FF0000">
                <a:alpha val="50196"/>
              </a:srgbClr>
            </a:solidFill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03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89C10-D635-A94E-9B94-24BFAA31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3" y="337179"/>
            <a:ext cx="11975796" cy="1325563"/>
          </a:xfrm>
          <a:gradFill>
            <a:gsLst>
              <a:gs pos="61000">
                <a:srgbClr val="BB9479"/>
              </a:gs>
              <a:gs pos="0">
                <a:schemeClr val="accent2">
                  <a:lumMod val="50000"/>
                </a:schemeClr>
              </a:gs>
              <a:gs pos="100000">
                <a:srgbClr val="FFFFFF"/>
              </a:gs>
            </a:gsLst>
            <a:lin ang="0" scaled="0"/>
          </a:gradFill>
        </p:spPr>
        <p:txBody>
          <a:bodyPr/>
          <a:lstStyle/>
          <a:p>
            <a:r>
              <a:rPr kumimoji="1" lang="zh-TW" altLang="en-US" b="1" dirty="0">
                <a:solidFill>
                  <a:schemeClr val="bg1"/>
                </a:solidFill>
              </a:rPr>
              <a:t>程式碼概念圖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CB3B27-65EE-A84C-8521-A4AEB610ED70}"/>
              </a:ext>
            </a:extLst>
          </p:cNvPr>
          <p:cNvSpPr/>
          <p:nvPr/>
        </p:nvSpPr>
        <p:spPr>
          <a:xfrm>
            <a:off x="4011087" y="889410"/>
            <a:ext cx="3487993" cy="3152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pipe(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pid1 = fork()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(pid1 &gt; 0)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pid2=fork();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(pid2&gt;0)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AB5F57-D82A-F840-A441-763DB58C1721}"/>
              </a:ext>
            </a:extLst>
          </p:cNvPr>
          <p:cNvSpPr/>
          <p:nvPr/>
        </p:nvSpPr>
        <p:spPr>
          <a:xfrm>
            <a:off x="4000312" y="459003"/>
            <a:ext cx="3498768" cy="43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main</a:t>
            </a:r>
            <a:endParaRPr kumimoji="1" lang="zh-TW" altLang="en-US" dirty="0"/>
          </a:p>
        </p:txBody>
      </p:sp>
      <p:pic>
        <p:nvPicPr>
          <p:cNvPr id="14" name="Picture 2" descr="「pipe png」的圖片搜尋結果">
            <a:extLst>
              <a:ext uri="{FF2B5EF4-FFF2-40B4-BE49-F238E27FC236}">
                <a16:creationId xmlns:a16="http://schemas.microsoft.com/office/drawing/2014/main" id="{9520F61C-2AB0-7146-8DD9-4B337ABEF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651" y="4594395"/>
            <a:ext cx="2472000" cy="7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向上箭號圖說文字 2">
            <a:extLst>
              <a:ext uri="{FF2B5EF4-FFF2-40B4-BE49-F238E27FC236}">
                <a16:creationId xmlns:a16="http://schemas.microsoft.com/office/drawing/2014/main" id="{3EE7C121-FF19-834B-A752-CFC550BD47AD}"/>
              </a:ext>
            </a:extLst>
          </p:cNvPr>
          <p:cNvSpPr/>
          <p:nvPr/>
        </p:nvSpPr>
        <p:spPr>
          <a:xfrm>
            <a:off x="4685068" y="5223070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[0]</a:t>
            </a:r>
            <a:endParaRPr kumimoji="1" lang="zh-TW" altLang="en-US" sz="1400" dirty="0"/>
          </a:p>
        </p:txBody>
      </p:sp>
      <p:sp>
        <p:nvSpPr>
          <p:cNvPr id="16" name="向上箭號圖說文字 15">
            <a:extLst>
              <a:ext uri="{FF2B5EF4-FFF2-40B4-BE49-F238E27FC236}">
                <a16:creationId xmlns:a16="http://schemas.microsoft.com/office/drawing/2014/main" id="{0C2E90CE-17AE-3049-9890-EE36A014040C}"/>
              </a:ext>
            </a:extLst>
          </p:cNvPr>
          <p:cNvSpPr/>
          <p:nvPr/>
        </p:nvSpPr>
        <p:spPr>
          <a:xfrm>
            <a:off x="6449662" y="5215449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[1]</a:t>
            </a:r>
            <a:endParaRPr kumimoji="1" lang="zh-TW" altLang="en-US" sz="1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323297B-A48F-244E-BE90-50AF20C0E339}"/>
              </a:ext>
            </a:extLst>
          </p:cNvPr>
          <p:cNvSpPr/>
          <p:nvPr/>
        </p:nvSpPr>
        <p:spPr>
          <a:xfrm>
            <a:off x="5864775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051648C-F1A9-E440-A3DB-6E2502EE4719}"/>
              </a:ext>
            </a:extLst>
          </p:cNvPr>
          <p:cNvSpPr/>
          <p:nvPr/>
        </p:nvSpPr>
        <p:spPr>
          <a:xfrm>
            <a:off x="6295696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6CBD967-C317-A74C-89EA-9F376143DC48}"/>
              </a:ext>
            </a:extLst>
          </p:cNvPr>
          <p:cNvSpPr/>
          <p:nvPr/>
        </p:nvSpPr>
        <p:spPr>
          <a:xfrm>
            <a:off x="44755" y="2253195"/>
            <a:ext cx="4572001" cy="29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close(1);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已經將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的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[1]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接上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//『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一定要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』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關閉未使用的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否則水龍頭會關不緊（收不到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EOF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）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 “ls”, “ls”,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AC9037F-5A90-3247-B69C-163343FCF392}"/>
              </a:ext>
            </a:extLst>
          </p:cNvPr>
          <p:cNvSpPr/>
          <p:nvPr/>
        </p:nvSpPr>
        <p:spPr>
          <a:xfrm>
            <a:off x="44753" y="1830408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1</a:t>
            </a:r>
            <a:endParaRPr kumimoji="1"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D0F10D7-C2EB-804C-8D44-DBC8CA3FCAFC}"/>
              </a:ext>
            </a:extLst>
          </p:cNvPr>
          <p:cNvSpPr/>
          <p:nvPr/>
        </p:nvSpPr>
        <p:spPr>
          <a:xfrm>
            <a:off x="7448549" y="2677181"/>
            <a:ext cx="4572001" cy="2538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if(pid2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stdin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關上沒用的水龍頭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88F7610-6CC9-764A-A8EF-79EA02125435}"/>
              </a:ext>
            </a:extLst>
          </p:cNvPr>
          <p:cNvSpPr/>
          <p:nvPr/>
        </p:nvSpPr>
        <p:spPr>
          <a:xfrm>
            <a:off x="7448548" y="2254394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2</a:t>
            </a:r>
            <a:endParaRPr kumimoji="1" lang="zh-TW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B5DA2AE-923F-D048-9EDE-1EA1DE91AC20}"/>
              </a:ext>
            </a:extLst>
          </p:cNvPr>
          <p:cNvSpPr/>
          <p:nvPr/>
        </p:nvSpPr>
        <p:spPr>
          <a:xfrm>
            <a:off x="3261563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5F1F0A9-1873-BE4E-92BA-6A9F3212730F}"/>
              </a:ext>
            </a:extLst>
          </p:cNvPr>
          <p:cNvSpPr/>
          <p:nvPr/>
        </p:nvSpPr>
        <p:spPr>
          <a:xfrm>
            <a:off x="3692484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81261DE-4BCC-DA4E-A534-6FBBC7A51788}"/>
              </a:ext>
            </a:extLst>
          </p:cNvPr>
          <p:cNvSpPr/>
          <p:nvPr/>
        </p:nvSpPr>
        <p:spPr>
          <a:xfrm>
            <a:off x="10703876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55FD015-ED36-5649-874B-321DBEB9810F}"/>
              </a:ext>
            </a:extLst>
          </p:cNvPr>
          <p:cNvSpPr/>
          <p:nvPr/>
        </p:nvSpPr>
        <p:spPr>
          <a:xfrm>
            <a:off x="11134797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F99A199-116F-BA4E-A437-64215B21D25B}"/>
              </a:ext>
            </a:extLst>
          </p:cNvPr>
          <p:cNvSpPr/>
          <p:nvPr/>
        </p:nvSpPr>
        <p:spPr>
          <a:xfrm>
            <a:off x="44754" y="5215450"/>
            <a:ext cx="4572001" cy="1391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800" dirty="0">
                <a:latin typeface="Consolas" panose="020B0609020204030204" pitchFamily="49" charset="0"/>
                <a:cs typeface="Consolas" panose="020B0609020204030204" pitchFamily="49" charset="0"/>
              </a:rPr>
              <a:t>ls</a:t>
            </a:r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70B50C39-32D4-754C-AC65-CA5C7B56C023}"/>
              </a:ext>
            </a:extLst>
          </p:cNvPr>
          <p:cNvSpPr/>
          <p:nvPr/>
        </p:nvSpPr>
        <p:spPr>
          <a:xfrm>
            <a:off x="4238732" y="5839648"/>
            <a:ext cx="930475" cy="552231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sp>
        <p:nvSpPr>
          <p:cNvPr id="21" name="向左箭號 20">
            <a:extLst>
              <a:ext uri="{FF2B5EF4-FFF2-40B4-BE49-F238E27FC236}">
                <a16:creationId xmlns:a16="http://schemas.microsoft.com/office/drawing/2014/main" id="{764978CE-FD60-C343-AA37-51AC576EAE93}"/>
              </a:ext>
            </a:extLst>
          </p:cNvPr>
          <p:cNvSpPr/>
          <p:nvPr/>
        </p:nvSpPr>
        <p:spPr>
          <a:xfrm>
            <a:off x="4238731" y="5295025"/>
            <a:ext cx="930475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B2CDDC19-EDE9-0941-92EF-D9F61B565A98}"/>
              </a:ext>
            </a:extLst>
          </p:cNvPr>
          <p:cNvCxnSpPr>
            <a:cxnSpLocks/>
            <a:stCxn id="19" idx="3"/>
            <a:endCxn id="14" idx="1"/>
          </p:cNvCxnSpPr>
          <p:nvPr/>
        </p:nvCxnSpPr>
        <p:spPr>
          <a:xfrm flipH="1" flipV="1">
            <a:off x="4796651" y="4980645"/>
            <a:ext cx="372556" cy="1135119"/>
          </a:xfrm>
          <a:prstGeom prst="bentConnector5">
            <a:avLst>
              <a:gd name="adj1" fmla="val -61360"/>
              <a:gd name="adj2" fmla="val 45149"/>
              <a:gd name="adj3" fmla="val 161360"/>
            </a:avLst>
          </a:prstGeom>
          <a:ln w="19050">
            <a:solidFill>
              <a:srgbClr val="008F00">
                <a:alpha val="50196"/>
              </a:srgbClr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圖片 33" descr="一張含有 螢幕擷取畫面 的圖片&#10;&#10;自動產生的描述">
            <a:extLst>
              <a:ext uri="{FF2B5EF4-FFF2-40B4-BE49-F238E27FC236}">
                <a16:creationId xmlns:a16="http://schemas.microsoft.com/office/drawing/2014/main" id="{7CB1EAE4-6D87-C64E-B1C8-4A1C9B75D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559" y="6097835"/>
            <a:ext cx="2486121" cy="845972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D9DBB1A5-1AA6-8745-BAFE-9DD7F1BB4EC5}"/>
              </a:ext>
            </a:extLst>
          </p:cNvPr>
          <p:cNvSpPr/>
          <p:nvPr/>
        </p:nvSpPr>
        <p:spPr>
          <a:xfrm>
            <a:off x="7448548" y="5223070"/>
            <a:ext cx="4572001" cy="13917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800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endParaRPr kumimoji="1" lang="en-US" altLang="zh-TW" sz="4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6" name="圖形 35">
            <a:extLst>
              <a:ext uri="{FF2B5EF4-FFF2-40B4-BE49-F238E27FC236}">
                <a16:creationId xmlns:a16="http://schemas.microsoft.com/office/drawing/2014/main" id="{60CE55F9-03A8-F549-A852-1A8396CA2A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83980" y="4744431"/>
            <a:ext cx="1636569" cy="1870364"/>
          </a:xfrm>
          <a:prstGeom prst="rect">
            <a:avLst/>
          </a:prstGeom>
        </p:spPr>
      </p:pic>
      <p:sp>
        <p:nvSpPr>
          <p:cNvPr id="29" name="向右箭號 28">
            <a:extLst>
              <a:ext uri="{FF2B5EF4-FFF2-40B4-BE49-F238E27FC236}">
                <a16:creationId xmlns:a16="http://schemas.microsoft.com/office/drawing/2014/main" id="{E4AC2C84-FA1C-974E-86E5-B72AE3B9072F}"/>
              </a:ext>
            </a:extLst>
          </p:cNvPr>
          <p:cNvSpPr/>
          <p:nvPr/>
        </p:nvSpPr>
        <p:spPr>
          <a:xfrm>
            <a:off x="7099544" y="5326013"/>
            <a:ext cx="905284" cy="528809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sp>
        <p:nvSpPr>
          <p:cNvPr id="30" name="向左箭號 29">
            <a:extLst>
              <a:ext uri="{FF2B5EF4-FFF2-40B4-BE49-F238E27FC236}">
                <a16:creationId xmlns:a16="http://schemas.microsoft.com/office/drawing/2014/main" id="{5364B80C-A081-A341-B2F1-2D9BF0295D65}"/>
              </a:ext>
            </a:extLst>
          </p:cNvPr>
          <p:cNvSpPr/>
          <p:nvPr/>
        </p:nvSpPr>
        <p:spPr>
          <a:xfrm>
            <a:off x="7099544" y="5911188"/>
            <a:ext cx="905284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cxnSp>
        <p:nvCxnSpPr>
          <p:cNvPr id="28" name="肘形接點 27">
            <a:extLst>
              <a:ext uri="{FF2B5EF4-FFF2-40B4-BE49-F238E27FC236}">
                <a16:creationId xmlns:a16="http://schemas.microsoft.com/office/drawing/2014/main" id="{570EE997-9AB7-954F-8CC5-5B1346590227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H="1">
            <a:off x="7099544" y="4980645"/>
            <a:ext cx="169107" cy="609773"/>
          </a:xfrm>
          <a:prstGeom prst="bentConnector5">
            <a:avLst>
              <a:gd name="adj1" fmla="val -48978"/>
              <a:gd name="adj2" fmla="val 46106"/>
              <a:gd name="adj3" fmla="val 235181"/>
            </a:avLst>
          </a:prstGeom>
          <a:ln w="19050">
            <a:solidFill>
              <a:srgbClr val="FF0000">
                <a:alpha val="50196"/>
              </a:srgbClr>
            </a:solidFill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>
            <a:extLst>
              <a:ext uri="{FF2B5EF4-FFF2-40B4-BE49-F238E27FC236}">
                <a16:creationId xmlns:a16="http://schemas.microsoft.com/office/drawing/2014/main" id="{B8164A68-A8E4-5145-AB9B-513277643447}"/>
              </a:ext>
            </a:extLst>
          </p:cNvPr>
          <p:cNvSpPr/>
          <p:nvPr/>
        </p:nvSpPr>
        <p:spPr>
          <a:xfrm>
            <a:off x="7825771" y="4565374"/>
            <a:ext cx="179057" cy="179057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59361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89C10-D635-A94E-9B94-24BFAA31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3" y="337179"/>
            <a:ext cx="11975796" cy="1325563"/>
          </a:xfrm>
          <a:gradFill>
            <a:gsLst>
              <a:gs pos="61000">
                <a:srgbClr val="BB9479"/>
              </a:gs>
              <a:gs pos="0">
                <a:schemeClr val="accent2">
                  <a:lumMod val="50000"/>
                </a:schemeClr>
              </a:gs>
              <a:gs pos="100000">
                <a:srgbClr val="FFFFFF"/>
              </a:gs>
            </a:gsLst>
            <a:lin ang="0" scaled="0"/>
          </a:gradFill>
        </p:spPr>
        <p:txBody>
          <a:bodyPr/>
          <a:lstStyle/>
          <a:p>
            <a:r>
              <a:rPr kumimoji="1" lang="zh-TW" altLang="en-US" b="1" dirty="0">
                <a:solidFill>
                  <a:schemeClr val="bg1"/>
                </a:solidFill>
              </a:rPr>
              <a:t>程式碼概念圖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CB3B27-65EE-A84C-8521-A4AEB610ED70}"/>
              </a:ext>
            </a:extLst>
          </p:cNvPr>
          <p:cNvSpPr/>
          <p:nvPr/>
        </p:nvSpPr>
        <p:spPr>
          <a:xfrm>
            <a:off x="4011087" y="889410"/>
            <a:ext cx="3487993" cy="3152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pipe(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pid1 = fork()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(pid1 &gt; 0)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pid2=fork();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(pid2&gt;0)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AB5F57-D82A-F840-A441-763DB58C1721}"/>
              </a:ext>
            </a:extLst>
          </p:cNvPr>
          <p:cNvSpPr/>
          <p:nvPr/>
        </p:nvSpPr>
        <p:spPr>
          <a:xfrm>
            <a:off x="4000312" y="459003"/>
            <a:ext cx="3498768" cy="43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main</a:t>
            </a:r>
            <a:endParaRPr kumimoji="1" lang="zh-TW" altLang="en-US" dirty="0"/>
          </a:p>
        </p:txBody>
      </p:sp>
      <p:pic>
        <p:nvPicPr>
          <p:cNvPr id="14" name="Picture 2" descr="「pipe png」的圖片搜尋結果">
            <a:extLst>
              <a:ext uri="{FF2B5EF4-FFF2-40B4-BE49-F238E27FC236}">
                <a16:creationId xmlns:a16="http://schemas.microsoft.com/office/drawing/2014/main" id="{9520F61C-2AB0-7146-8DD9-4B337ABEF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642" y="5439781"/>
            <a:ext cx="1028882" cy="52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3323297B-A48F-244E-BE90-50AF20C0E339}"/>
              </a:ext>
            </a:extLst>
          </p:cNvPr>
          <p:cNvSpPr/>
          <p:nvPr/>
        </p:nvSpPr>
        <p:spPr>
          <a:xfrm>
            <a:off x="5864775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051648C-F1A9-E440-A3DB-6E2502EE4719}"/>
              </a:ext>
            </a:extLst>
          </p:cNvPr>
          <p:cNvSpPr/>
          <p:nvPr/>
        </p:nvSpPr>
        <p:spPr>
          <a:xfrm>
            <a:off x="6295696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6CBD967-C317-A74C-89EA-9F376143DC48}"/>
              </a:ext>
            </a:extLst>
          </p:cNvPr>
          <p:cNvSpPr/>
          <p:nvPr/>
        </p:nvSpPr>
        <p:spPr>
          <a:xfrm>
            <a:off x="44755" y="2253195"/>
            <a:ext cx="4572001" cy="29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close(1);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已經將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的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[1]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接上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//『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一定要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』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關閉未使用的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否則水龍頭會關不緊（收不到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EOF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）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 “ls”, “ls”,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AC9037F-5A90-3247-B69C-163343FCF392}"/>
              </a:ext>
            </a:extLst>
          </p:cNvPr>
          <p:cNvSpPr/>
          <p:nvPr/>
        </p:nvSpPr>
        <p:spPr>
          <a:xfrm>
            <a:off x="44753" y="1830408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1</a:t>
            </a:r>
            <a:endParaRPr kumimoji="1"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D0F10D7-C2EB-804C-8D44-DBC8CA3FCAFC}"/>
              </a:ext>
            </a:extLst>
          </p:cNvPr>
          <p:cNvSpPr/>
          <p:nvPr/>
        </p:nvSpPr>
        <p:spPr>
          <a:xfrm>
            <a:off x="7448549" y="2677181"/>
            <a:ext cx="4572001" cy="2538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if(pid2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stdin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關上沒用的水龍頭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88F7610-6CC9-764A-A8EF-79EA02125435}"/>
              </a:ext>
            </a:extLst>
          </p:cNvPr>
          <p:cNvSpPr/>
          <p:nvPr/>
        </p:nvSpPr>
        <p:spPr>
          <a:xfrm>
            <a:off x="7448548" y="2254394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2</a:t>
            </a:r>
            <a:endParaRPr kumimoji="1" lang="zh-TW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B5DA2AE-923F-D048-9EDE-1EA1DE91AC20}"/>
              </a:ext>
            </a:extLst>
          </p:cNvPr>
          <p:cNvSpPr/>
          <p:nvPr/>
        </p:nvSpPr>
        <p:spPr>
          <a:xfrm>
            <a:off x="3261563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5F1F0A9-1873-BE4E-92BA-6A9F3212730F}"/>
              </a:ext>
            </a:extLst>
          </p:cNvPr>
          <p:cNvSpPr/>
          <p:nvPr/>
        </p:nvSpPr>
        <p:spPr>
          <a:xfrm>
            <a:off x="3692484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81261DE-4BCC-DA4E-A534-6FBBC7A51788}"/>
              </a:ext>
            </a:extLst>
          </p:cNvPr>
          <p:cNvSpPr/>
          <p:nvPr/>
        </p:nvSpPr>
        <p:spPr>
          <a:xfrm>
            <a:off x="10703876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55FD015-ED36-5649-874B-321DBEB9810F}"/>
              </a:ext>
            </a:extLst>
          </p:cNvPr>
          <p:cNvSpPr/>
          <p:nvPr/>
        </p:nvSpPr>
        <p:spPr>
          <a:xfrm>
            <a:off x="11134797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F99A199-116F-BA4E-A437-64215B21D25B}"/>
              </a:ext>
            </a:extLst>
          </p:cNvPr>
          <p:cNvSpPr/>
          <p:nvPr/>
        </p:nvSpPr>
        <p:spPr>
          <a:xfrm>
            <a:off x="44754" y="5215450"/>
            <a:ext cx="4572001" cy="1391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800" dirty="0">
                <a:latin typeface="Consolas" panose="020B0609020204030204" pitchFamily="49" charset="0"/>
                <a:cs typeface="Consolas" panose="020B0609020204030204" pitchFamily="49" charset="0"/>
              </a:rPr>
              <a:t>ls</a:t>
            </a:r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70B50C39-32D4-754C-AC65-CA5C7B56C023}"/>
              </a:ext>
            </a:extLst>
          </p:cNvPr>
          <p:cNvSpPr/>
          <p:nvPr/>
        </p:nvSpPr>
        <p:spPr>
          <a:xfrm>
            <a:off x="4238732" y="5839648"/>
            <a:ext cx="930475" cy="552231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sp>
        <p:nvSpPr>
          <p:cNvPr id="21" name="向左箭號 20">
            <a:extLst>
              <a:ext uri="{FF2B5EF4-FFF2-40B4-BE49-F238E27FC236}">
                <a16:creationId xmlns:a16="http://schemas.microsoft.com/office/drawing/2014/main" id="{764978CE-FD60-C343-AA37-51AC576EAE93}"/>
              </a:ext>
            </a:extLst>
          </p:cNvPr>
          <p:cNvSpPr/>
          <p:nvPr/>
        </p:nvSpPr>
        <p:spPr>
          <a:xfrm>
            <a:off x="4238731" y="5295025"/>
            <a:ext cx="930475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B2CDDC19-EDE9-0941-92EF-D9F61B565A98}"/>
              </a:ext>
            </a:extLst>
          </p:cNvPr>
          <p:cNvCxnSpPr>
            <a:cxnSpLocks/>
            <a:stCxn id="19" idx="3"/>
            <a:endCxn id="14" idx="1"/>
          </p:cNvCxnSpPr>
          <p:nvPr/>
        </p:nvCxnSpPr>
        <p:spPr>
          <a:xfrm flipV="1">
            <a:off x="5169207" y="5704186"/>
            <a:ext cx="346435" cy="411578"/>
          </a:xfrm>
          <a:prstGeom prst="bentConnector3">
            <a:avLst>
              <a:gd name="adj1" fmla="val 50000"/>
            </a:avLst>
          </a:prstGeom>
          <a:ln w="38100">
            <a:solidFill>
              <a:srgbClr val="70AD47"/>
            </a:solidFill>
            <a:headEnd type="none" w="med" len="med"/>
            <a:tailEnd type="triangle" w="med" len="med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圖片 33" descr="一張含有 螢幕擷取畫面 的圖片&#10;&#10;自動產生的描述">
            <a:extLst>
              <a:ext uri="{FF2B5EF4-FFF2-40B4-BE49-F238E27FC236}">
                <a16:creationId xmlns:a16="http://schemas.microsoft.com/office/drawing/2014/main" id="{7CB1EAE4-6D87-C64E-B1C8-4A1C9B75D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559" y="6097835"/>
            <a:ext cx="2486121" cy="845972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D9DBB1A5-1AA6-8745-BAFE-9DD7F1BB4EC5}"/>
              </a:ext>
            </a:extLst>
          </p:cNvPr>
          <p:cNvSpPr/>
          <p:nvPr/>
        </p:nvSpPr>
        <p:spPr>
          <a:xfrm>
            <a:off x="7448548" y="5223070"/>
            <a:ext cx="4572001" cy="13917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800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endParaRPr kumimoji="1" lang="en-US" altLang="zh-TW" sz="4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6" name="圖形 35">
            <a:extLst>
              <a:ext uri="{FF2B5EF4-FFF2-40B4-BE49-F238E27FC236}">
                <a16:creationId xmlns:a16="http://schemas.microsoft.com/office/drawing/2014/main" id="{60CE55F9-03A8-F549-A852-1A8396CA2A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83980" y="4744431"/>
            <a:ext cx="1636569" cy="1870364"/>
          </a:xfrm>
          <a:prstGeom prst="rect">
            <a:avLst/>
          </a:prstGeom>
        </p:spPr>
      </p:pic>
      <p:sp>
        <p:nvSpPr>
          <p:cNvPr id="29" name="向右箭號 28">
            <a:extLst>
              <a:ext uri="{FF2B5EF4-FFF2-40B4-BE49-F238E27FC236}">
                <a16:creationId xmlns:a16="http://schemas.microsoft.com/office/drawing/2014/main" id="{E4AC2C84-FA1C-974E-86E5-B72AE3B9072F}"/>
              </a:ext>
            </a:extLst>
          </p:cNvPr>
          <p:cNvSpPr/>
          <p:nvPr/>
        </p:nvSpPr>
        <p:spPr>
          <a:xfrm>
            <a:off x="7099544" y="5326013"/>
            <a:ext cx="905284" cy="528809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sp>
        <p:nvSpPr>
          <p:cNvPr id="30" name="向左箭號 29">
            <a:extLst>
              <a:ext uri="{FF2B5EF4-FFF2-40B4-BE49-F238E27FC236}">
                <a16:creationId xmlns:a16="http://schemas.microsoft.com/office/drawing/2014/main" id="{5364B80C-A081-A341-B2F1-2D9BF0295D65}"/>
              </a:ext>
            </a:extLst>
          </p:cNvPr>
          <p:cNvSpPr/>
          <p:nvPr/>
        </p:nvSpPr>
        <p:spPr>
          <a:xfrm>
            <a:off x="7099544" y="5911188"/>
            <a:ext cx="905284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cxnSp>
        <p:nvCxnSpPr>
          <p:cNvPr id="28" name="肘形接點 27">
            <a:extLst>
              <a:ext uri="{FF2B5EF4-FFF2-40B4-BE49-F238E27FC236}">
                <a16:creationId xmlns:a16="http://schemas.microsoft.com/office/drawing/2014/main" id="{570EE997-9AB7-954F-8CC5-5B1346590227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6544524" y="5590418"/>
            <a:ext cx="555020" cy="113768"/>
          </a:xfrm>
          <a:prstGeom prst="bentConnector3">
            <a:avLst>
              <a:gd name="adj1" fmla="val 23735"/>
            </a:avLst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圖片 32">
            <a:extLst>
              <a:ext uri="{FF2B5EF4-FFF2-40B4-BE49-F238E27FC236}">
                <a16:creationId xmlns:a16="http://schemas.microsoft.com/office/drawing/2014/main" id="{DD3B266A-4FCA-8F47-9F48-A1FE4847C7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4296" y="4057978"/>
            <a:ext cx="875748" cy="875748"/>
          </a:xfrm>
          <a:prstGeom prst="rect">
            <a:avLst/>
          </a:prstGeom>
        </p:spPr>
      </p:pic>
      <p:cxnSp>
        <p:nvCxnSpPr>
          <p:cNvPr id="41" name="肘形接點 40">
            <a:extLst>
              <a:ext uri="{FF2B5EF4-FFF2-40B4-BE49-F238E27FC236}">
                <a16:creationId xmlns:a16="http://schemas.microsoft.com/office/drawing/2014/main" id="{BCD4B900-D9DD-2B46-BB1B-B9AC33109EA4}"/>
              </a:ext>
            </a:extLst>
          </p:cNvPr>
          <p:cNvCxnSpPr>
            <a:cxnSpLocks/>
            <a:stCxn id="33" idx="3"/>
            <a:endCxn id="21" idx="3"/>
          </p:cNvCxnSpPr>
          <p:nvPr/>
        </p:nvCxnSpPr>
        <p:spPr>
          <a:xfrm flipH="1">
            <a:off x="5169206" y="4495852"/>
            <a:ext cx="450838" cy="1063578"/>
          </a:xfrm>
          <a:prstGeom prst="bentConnector3">
            <a:avLst>
              <a:gd name="adj1" fmla="val -5070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圖片 44">
            <a:extLst>
              <a:ext uri="{FF2B5EF4-FFF2-40B4-BE49-F238E27FC236}">
                <a16:creationId xmlns:a16="http://schemas.microsoft.com/office/drawing/2014/main" id="{BFA82E23-2CF2-E049-8659-84152A6E7E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4192" y="4227922"/>
            <a:ext cx="895683" cy="681465"/>
          </a:xfrm>
          <a:prstGeom prst="rect">
            <a:avLst/>
          </a:prstGeom>
        </p:spPr>
      </p:pic>
      <p:cxnSp>
        <p:nvCxnSpPr>
          <p:cNvPr id="46" name="肘形接點 45">
            <a:extLst>
              <a:ext uri="{FF2B5EF4-FFF2-40B4-BE49-F238E27FC236}">
                <a16:creationId xmlns:a16="http://schemas.microsoft.com/office/drawing/2014/main" id="{46FC8620-556D-F94D-810C-CB3B1AE5DF3A}"/>
              </a:ext>
            </a:extLst>
          </p:cNvPr>
          <p:cNvCxnSpPr>
            <a:cxnSpLocks/>
            <a:stCxn id="30" idx="1"/>
            <a:endCxn id="45" idx="2"/>
          </p:cNvCxnSpPr>
          <p:nvPr/>
        </p:nvCxnSpPr>
        <p:spPr>
          <a:xfrm rot="10800000">
            <a:off x="6822034" y="4909387"/>
            <a:ext cx="277510" cy="12662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DD6FB96F-83FB-7E4D-83A9-B1742A052BD3}"/>
              </a:ext>
            </a:extLst>
          </p:cNvPr>
          <p:cNvGrpSpPr/>
          <p:nvPr/>
        </p:nvGrpSpPr>
        <p:grpSpPr>
          <a:xfrm>
            <a:off x="8105847" y="413354"/>
            <a:ext cx="3491174" cy="1646621"/>
            <a:chOff x="8105847" y="413354"/>
            <a:chExt cx="3491174" cy="1646621"/>
          </a:xfrm>
        </p:grpSpPr>
        <p:sp>
          <p:nvSpPr>
            <p:cNvPr id="50" name="摺角紙張 49">
              <a:extLst>
                <a:ext uri="{FF2B5EF4-FFF2-40B4-BE49-F238E27FC236}">
                  <a16:creationId xmlns:a16="http://schemas.microsoft.com/office/drawing/2014/main" id="{09E5FE70-0737-824C-A205-48C5019463C7}"/>
                </a:ext>
              </a:extLst>
            </p:cNvPr>
            <p:cNvSpPr/>
            <p:nvPr/>
          </p:nvSpPr>
          <p:spPr>
            <a:xfrm>
              <a:off x="8105847" y="413354"/>
              <a:ext cx="3028950" cy="1646621"/>
            </a:xfrm>
            <a:prstGeom prst="foldedCorner">
              <a:avLst/>
            </a:prstGeom>
            <a:ln>
              <a:solidFill>
                <a:schemeClr val="bg1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終於</a:t>
              </a:r>
              <a:endParaRPr kumimoji="1" lang="en-US" altLang="zh-CN" dirty="0"/>
            </a:p>
            <a:p>
              <a:pPr algn="ctr"/>
              <a:r>
                <a:rPr kumimoji="1" lang="zh-CN" altLang="en-US" dirty="0"/>
                <a:t>完成「人體蜈蚣」</a:t>
              </a:r>
              <a:endParaRPr kumimoji="1" lang="zh-TW" altLang="en-US" dirty="0"/>
            </a:p>
          </p:txBody>
        </p:sp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4B8CA24B-1F38-DE48-B077-0D731E894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6300000">
              <a:off x="10280370" y="582628"/>
              <a:ext cx="1177626" cy="1455676"/>
            </a:xfrm>
            <a:prstGeom prst="rect">
              <a:avLst/>
            </a:prstGeom>
          </p:spPr>
        </p:pic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0C2C1016-2529-A04D-B61F-7B3B331F34CC}"/>
              </a:ext>
            </a:extLst>
          </p:cNvPr>
          <p:cNvGrpSpPr/>
          <p:nvPr/>
        </p:nvGrpSpPr>
        <p:grpSpPr>
          <a:xfrm>
            <a:off x="7691996" y="1557328"/>
            <a:ext cx="2688877" cy="2009951"/>
            <a:chOff x="7691996" y="1557328"/>
            <a:chExt cx="2688877" cy="2009951"/>
          </a:xfrm>
        </p:grpSpPr>
        <p:sp>
          <p:nvSpPr>
            <p:cNvPr id="53" name="摺角紙張 52">
              <a:extLst>
                <a:ext uri="{FF2B5EF4-FFF2-40B4-BE49-F238E27FC236}">
                  <a16:creationId xmlns:a16="http://schemas.microsoft.com/office/drawing/2014/main" id="{9CA300AB-F8DE-C048-9F84-EE7F58E31D39}"/>
                </a:ext>
              </a:extLst>
            </p:cNvPr>
            <p:cNvSpPr/>
            <p:nvPr/>
          </p:nvSpPr>
          <p:spPr>
            <a:xfrm>
              <a:off x="7691996" y="1557328"/>
              <a:ext cx="2128837" cy="995512"/>
            </a:xfrm>
            <a:prstGeom prst="foldedCorner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4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請掌聲鼓勵</a:t>
              </a:r>
              <a:endParaRPr kumimoji="1" lang="zh-TW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pic>
          <p:nvPicPr>
            <p:cNvPr id="56" name="圖片 55" descr="一張含有 向量圖形 的圖片&#10;&#10;自動產生的描述">
              <a:extLst>
                <a:ext uri="{FF2B5EF4-FFF2-40B4-BE49-F238E27FC236}">
                  <a16:creationId xmlns:a16="http://schemas.microsoft.com/office/drawing/2014/main" id="{89030DE1-C43A-9341-AF6E-26BF6448B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041023" y="2011529"/>
              <a:ext cx="1339850" cy="1555750"/>
            </a:xfrm>
            <a:prstGeom prst="rect">
              <a:avLst/>
            </a:prstGeom>
            <a:effectLst>
              <a:glow rad="101600">
                <a:schemeClr val="tx1">
                  <a:alpha val="6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49779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>
            <a:extLst>
              <a:ext uri="{FF2B5EF4-FFF2-40B4-BE49-F238E27FC236}">
                <a16:creationId xmlns:a16="http://schemas.microsoft.com/office/drawing/2014/main" id="{6181C13F-840B-D64B-A7E4-57D72A79D7C0}"/>
              </a:ext>
            </a:extLst>
          </p:cNvPr>
          <p:cNvGrpSpPr/>
          <p:nvPr/>
        </p:nvGrpSpPr>
        <p:grpSpPr>
          <a:xfrm>
            <a:off x="-23559" y="4057978"/>
            <a:ext cx="5643603" cy="2885829"/>
            <a:chOff x="-23559" y="4057978"/>
            <a:chExt cx="5643603" cy="2885829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B5C786AB-D74E-4449-BA4A-693761C8E574}"/>
                </a:ext>
              </a:extLst>
            </p:cNvPr>
            <p:cNvGrpSpPr/>
            <p:nvPr/>
          </p:nvGrpSpPr>
          <p:grpSpPr>
            <a:xfrm>
              <a:off x="-23559" y="4057978"/>
              <a:ext cx="5643603" cy="2885829"/>
              <a:chOff x="-23559" y="4057978"/>
              <a:chExt cx="5643603" cy="2885829"/>
            </a:xfrm>
          </p:grpSpPr>
          <p:grpSp>
            <p:nvGrpSpPr>
              <p:cNvPr id="12" name="群組 11">
                <a:extLst>
                  <a:ext uri="{FF2B5EF4-FFF2-40B4-BE49-F238E27FC236}">
                    <a16:creationId xmlns:a16="http://schemas.microsoft.com/office/drawing/2014/main" id="{1A367F6E-363D-5B40-B658-3CE3AA5C6730}"/>
                  </a:ext>
                </a:extLst>
              </p:cNvPr>
              <p:cNvGrpSpPr/>
              <p:nvPr/>
            </p:nvGrpSpPr>
            <p:grpSpPr>
              <a:xfrm>
                <a:off x="-23559" y="5215450"/>
                <a:ext cx="5192766" cy="1728357"/>
                <a:chOff x="-23559" y="5215450"/>
                <a:chExt cx="5192766" cy="1728357"/>
              </a:xfrm>
            </p:grpSpPr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DB789733-3F78-354F-80DA-D317B13B12DA}"/>
                    </a:ext>
                  </a:extLst>
                </p:cNvPr>
                <p:cNvSpPr/>
                <p:nvPr/>
              </p:nvSpPr>
              <p:spPr>
                <a:xfrm>
                  <a:off x="44754" y="5215450"/>
                  <a:ext cx="4572001" cy="1391725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48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ls</a:t>
                  </a:r>
                </a:p>
              </p:txBody>
            </p:sp>
            <p:sp>
              <p:nvSpPr>
                <p:cNvPr id="42" name="向右箭號 41">
                  <a:extLst>
                    <a:ext uri="{FF2B5EF4-FFF2-40B4-BE49-F238E27FC236}">
                      <a16:creationId xmlns:a16="http://schemas.microsoft.com/office/drawing/2014/main" id="{EA66A095-E26C-524E-8B8B-616192245AD3}"/>
                    </a:ext>
                  </a:extLst>
                </p:cNvPr>
                <p:cNvSpPr/>
                <p:nvPr/>
              </p:nvSpPr>
              <p:spPr>
                <a:xfrm>
                  <a:off x="4238732" y="5839648"/>
                  <a:ext cx="930475" cy="552231"/>
                </a:xfrm>
                <a:prstGeom prst="rightArrow">
                  <a:avLst/>
                </a:prstGeom>
                <a:solidFill>
                  <a:srgbClr val="C0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kumimoji="1" lang="en-US" altLang="zh-TW" sz="1600" dirty="0" err="1"/>
                    <a:t>stdout</a:t>
                  </a:r>
                  <a:endParaRPr kumimoji="1" lang="zh-TW" altLang="en-US" sz="1600" dirty="0"/>
                </a:p>
              </p:txBody>
            </p:sp>
            <p:sp>
              <p:nvSpPr>
                <p:cNvPr id="43" name="向左箭號 42">
                  <a:extLst>
                    <a:ext uri="{FF2B5EF4-FFF2-40B4-BE49-F238E27FC236}">
                      <a16:creationId xmlns:a16="http://schemas.microsoft.com/office/drawing/2014/main" id="{B9A5BAF5-1B29-734A-93B3-5983547E26F8}"/>
                    </a:ext>
                  </a:extLst>
                </p:cNvPr>
                <p:cNvSpPr/>
                <p:nvPr/>
              </p:nvSpPr>
              <p:spPr>
                <a:xfrm>
                  <a:off x="4238731" y="5295025"/>
                  <a:ext cx="930475" cy="528809"/>
                </a:xfrm>
                <a:prstGeom prst="leftArrow">
                  <a:avLst/>
                </a:prstGeom>
                <a:solidFill>
                  <a:srgbClr val="C0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kumimoji="1" lang="en-US" altLang="zh-TW" sz="1600" dirty="0"/>
                    <a:t>stdin</a:t>
                  </a:r>
                  <a:endParaRPr kumimoji="1" lang="zh-TW" altLang="en-US" sz="1600" dirty="0"/>
                </a:p>
              </p:txBody>
            </p:sp>
            <p:pic>
              <p:nvPicPr>
                <p:cNvPr id="44" name="圖片 43" descr="一張含有 螢幕擷取畫面 的圖片&#10;&#10;自動產生的描述">
                  <a:extLst>
                    <a:ext uri="{FF2B5EF4-FFF2-40B4-BE49-F238E27FC236}">
                      <a16:creationId xmlns:a16="http://schemas.microsoft.com/office/drawing/2014/main" id="{2D112937-FE22-554E-A277-136413D038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23559" y="6097835"/>
                  <a:ext cx="2486121" cy="845972"/>
                </a:xfrm>
                <a:prstGeom prst="rect">
                  <a:avLst/>
                </a:prstGeom>
              </p:spPr>
            </p:pic>
          </p:grpSp>
          <p:pic>
            <p:nvPicPr>
              <p:cNvPr id="47" name="圖片 46">
                <a:extLst>
                  <a:ext uri="{FF2B5EF4-FFF2-40B4-BE49-F238E27FC236}">
                    <a16:creationId xmlns:a16="http://schemas.microsoft.com/office/drawing/2014/main" id="{0BC8DD20-6F3A-C646-A43A-26DA512A76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4296" y="4057978"/>
                <a:ext cx="875748" cy="875748"/>
              </a:xfrm>
              <a:prstGeom prst="rect">
                <a:avLst/>
              </a:prstGeom>
            </p:spPr>
          </p:pic>
          <p:cxnSp>
            <p:nvCxnSpPr>
              <p:cNvPr id="48" name="肘形接點 47">
                <a:extLst>
                  <a:ext uri="{FF2B5EF4-FFF2-40B4-BE49-F238E27FC236}">
                    <a16:creationId xmlns:a16="http://schemas.microsoft.com/office/drawing/2014/main" id="{2970492F-ECD9-134F-83E0-46F879C9DF23}"/>
                  </a:ext>
                </a:extLst>
              </p:cNvPr>
              <p:cNvCxnSpPr>
                <a:cxnSpLocks/>
                <a:stCxn id="47" idx="3"/>
              </p:cNvCxnSpPr>
              <p:nvPr/>
            </p:nvCxnSpPr>
            <p:spPr>
              <a:xfrm flipH="1">
                <a:off x="5169206" y="4495852"/>
                <a:ext cx="450838" cy="1063578"/>
              </a:xfrm>
              <a:prstGeom prst="bentConnector3">
                <a:avLst>
                  <a:gd name="adj1" fmla="val -50706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肘形接點 48">
              <a:extLst>
                <a:ext uri="{FF2B5EF4-FFF2-40B4-BE49-F238E27FC236}">
                  <a16:creationId xmlns:a16="http://schemas.microsoft.com/office/drawing/2014/main" id="{3FB95DE5-40A9-D146-A059-7FD50B2B2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9207" y="5704186"/>
              <a:ext cx="346435" cy="411578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70AD47"/>
              </a:solidFill>
              <a:headEnd type="none" w="med" len="med"/>
              <a:tailEnd type="triangle" w="med" len="med"/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97589C10-D635-A94E-9B94-24BFAA31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3" y="337179"/>
            <a:ext cx="11975796" cy="1325563"/>
          </a:xfrm>
          <a:gradFill>
            <a:gsLst>
              <a:gs pos="61000">
                <a:srgbClr val="BB9479"/>
              </a:gs>
              <a:gs pos="0">
                <a:schemeClr val="accent2">
                  <a:lumMod val="50000"/>
                </a:schemeClr>
              </a:gs>
              <a:gs pos="100000">
                <a:srgbClr val="FFFFFF"/>
              </a:gs>
            </a:gsLst>
            <a:lin ang="0" scaled="0"/>
          </a:gradFill>
        </p:spPr>
        <p:txBody>
          <a:bodyPr/>
          <a:lstStyle/>
          <a:p>
            <a:r>
              <a:rPr kumimoji="1" lang="zh-TW" altLang="en-US" b="1" dirty="0">
                <a:solidFill>
                  <a:schemeClr val="bg1"/>
                </a:solidFill>
              </a:rPr>
              <a:t>程式碼概念圖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CB3B27-65EE-A84C-8521-A4AEB610ED70}"/>
              </a:ext>
            </a:extLst>
          </p:cNvPr>
          <p:cNvSpPr/>
          <p:nvPr/>
        </p:nvSpPr>
        <p:spPr>
          <a:xfrm>
            <a:off x="4011087" y="889410"/>
            <a:ext cx="3487993" cy="3152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pipe(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pid1 = fork()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(pid1 &gt; 0)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pid2=fork();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(pid2&gt;0)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AB5F57-D82A-F840-A441-763DB58C1721}"/>
              </a:ext>
            </a:extLst>
          </p:cNvPr>
          <p:cNvSpPr/>
          <p:nvPr/>
        </p:nvSpPr>
        <p:spPr>
          <a:xfrm>
            <a:off x="4000312" y="459003"/>
            <a:ext cx="3498768" cy="43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main</a:t>
            </a:r>
            <a:endParaRPr kumimoji="1" lang="zh-TW" altLang="en-US" dirty="0"/>
          </a:p>
        </p:txBody>
      </p:sp>
      <p:pic>
        <p:nvPicPr>
          <p:cNvPr id="14" name="Picture 2" descr="「pipe png」的圖片搜尋結果">
            <a:extLst>
              <a:ext uri="{FF2B5EF4-FFF2-40B4-BE49-F238E27FC236}">
                <a16:creationId xmlns:a16="http://schemas.microsoft.com/office/drawing/2014/main" id="{9520F61C-2AB0-7146-8DD9-4B337ABEF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642" y="5439781"/>
            <a:ext cx="1028882" cy="52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3323297B-A48F-244E-BE90-50AF20C0E339}"/>
              </a:ext>
            </a:extLst>
          </p:cNvPr>
          <p:cNvSpPr/>
          <p:nvPr/>
        </p:nvSpPr>
        <p:spPr>
          <a:xfrm>
            <a:off x="5864775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051648C-F1A9-E440-A3DB-6E2502EE4719}"/>
              </a:ext>
            </a:extLst>
          </p:cNvPr>
          <p:cNvSpPr/>
          <p:nvPr/>
        </p:nvSpPr>
        <p:spPr>
          <a:xfrm>
            <a:off x="6295696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D0F10D7-C2EB-804C-8D44-DBC8CA3FCAFC}"/>
              </a:ext>
            </a:extLst>
          </p:cNvPr>
          <p:cNvSpPr/>
          <p:nvPr/>
        </p:nvSpPr>
        <p:spPr>
          <a:xfrm>
            <a:off x="7448549" y="2677181"/>
            <a:ext cx="4572001" cy="2538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if(pid2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stdin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關上沒用的水龍頭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88F7610-6CC9-764A-A8EF-79EA02125435}"/>
              </a:ext>
            </a:extLst>
          </p:cNvPr>
          <p:cNvSpPr/>
          <p:nvPr/>
        </p:nvSpPr>
        <p:spPr>
          <a:xfrm>
            <a:off x="7448548" y="2254394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2</a:t>
            </a:r>
            <a:endParaRPr kumimoji="1" lang="zh-TW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81261DE-4BCC-DA4E-A534-6FBBC7A51788}"/>
              </a:ext>
            </a:extLst>
          </p:cNvPr>
          <p:cNvSpPr/>
          <p:nvPr/>
        </p:nvSpPr>
        <p:spPr>
          <a:xfrm>
            <a:off x="10703876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55FD015-ED36-5649-874B-321DBEB9810F}"/>
              </a:ext>
            </a:extLst>
          </p:cNvPr>
          <p:cNvSpPr/>
          <p:nvPr/>
        </p:nvSpPr>
        <p:spPr>
          <a:xfrm>
            <a:off x="11134797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9DBB1A5-1AA6-8745-BAFE-9DD7F1BB4EC5}"/>
              </a:ext>
            </a:extLst>
          </p:cNvPr>
          <p:cNvSpPr/>
          <p:nvPr/>
        </p:nvSpPr>
        <p:spPr>
          <a:xfrm>
            <a:off x="7448548" y="5223070"/>
            <a:ext cx="4572001" cy="13917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800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endParaRPr kumimoji="1" lang="en-US" altLang="zh-TW" sz="4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6" name="圖形 35">
            <a:extLst>
              <a:ext uri="{FF2B5EF4-FFF2-40B4-BE49-F238E27FC236}">
                <a16:creationId xmlns:a16="http://schemas.microsoft.com/office/drawing/2014/main" id="{60CE55F9-03A8-F549-A852-1A8396CA2A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83980" y="4744431"/>
            <a:ext cx="1636569" cy="1870364"/>
          </a:xfrm>
          <a:prstGeom prst="rect">
            <a:avLst/>
          </a:prstGeom>
        </p:spPr>
      </p:pic>
      <p:sp>
        <p:nvSpPr>
          <p:cNvPr id="29" name="向右箭號 28">
            <a:extLst>
              <a:ext uri="{FF2B5EF4-FFF2-40B4-BE49-F238E27FC236}">
                <a16:creationId xmlns:a16="http://schemas.microsoft.com/office/drawing/2014/main" id="{E4AC2C84-FA1C-974E-86E5-B72AE3B9072F}"/>
              </a:ext>
            </a:extLst>
          </p:cNvPr>
          <p:cNvSpPr/>
          <p:nvPr/>
        </p:nvSpPr>
        <p:spPr>
          <a:xfrm>
            <a:off x="7099544" y="5326013"/>
            <a:ext cx="905284" cy="528809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sp>
        <p:nvSpPr>
          <p:cNvPr id="30" name="向左箭號 29">
            <a:extLst>
              <a:ext uri="{FF2B5EF4-FFF2-40B4-BE49-F238E27FC236}">
                <a16:creationId xmlns:a16="http://schemas.microsoft.com/office/drawing/2014/main" id="{5364B80C-A081-A341-B2F1-2D9BF0295D65}"/>
              </a:ext>
            </a:extLst>
          </p:cNvPr>
          <p:cNvSpPr/>
          <p:nvPr/>
        </p:nvSpPr>
        <p:spPr>
          <a:xfrm>
            <a:off x="7099544" y="5911188"/>
            <a:ext cx="905284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cxnSp>
        <p:nvCxnSpPr>
          <p:cNvPr id="28" name="肘形接點 27">
            <a:extLst>
              <a:ext uri="{FF2B5EF4-FFF2-40B4-BE49-F238E27FC236}">
                <a16:creationId xmlns:a16="http://schemas.microsoft.com/office/drawing/2014/main" id="{570EE997-9AB7-954F-8CC5-5B1346590227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6544524" y="5590418"/>
            <a:ext cx="555020" cy="113768"/>
          </a:xfrm>
          <a:prstGeom prst="bentConnector3">
            <a:avLst>
              <a:gd name="adj1" fmla="val 23735"/>
            </a:avLst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圖片 44">
            <a:extLst>
              <a:ext uri="{FF2B5EF4-FFF2-40B4-BE49-F238E27FC236}">
                <a16:creationId xmlns:a16="http://schemas.microsoft.com/office/drawing/2014/main" id="{BFA82E23-2CF2-E049-8659-84152A6E7E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4192" y="4227922"/>
            <a:ext cx="895683" cy="681465"/>
          </a:xfrm>
          <a:prstGeom prst="rect">
            <a:avLst/>
          </a:prstGeom>
        </p:spPr>
      </p:pic>
      <p:cxnSp>
        <p:nvCxnSpPr>
          <p:cNvPr id="46" name="肘形接點 45">
            <a:extLst>
              <a:ext uri="{FF2B5EF4-FFF2-40B4-BE49-F238E27FC236}">
                <a16:creationId xmlns:a16="http://schemas.microsoft.com/office/drawing/2014/main" id="{46FC8620-556D-F94D-810C-CB3B1AE5DF3A}"/>
              </a:ext>
            </a:extLst>
          </p:cNvPr>
          <p:cNvCxnSpPr>
            <a:cxnSpLocks/>
            <a:stCxn id="30" idx="1"/>
            <a:endCxn id="45" idx="2"/>
          </p:cNvCxnSpPr>
          <p:nvPr/>
        </p:nvCxnSpPr>
        <p:spPr>
          <a:xfrm rot="10800000">
            <a:off x="6822034" y="4909387"/>
            <a:ext cx="277510" cy="12662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E4DF0DB5-137C-C344-A3FD-52FCB405416E}"/>
              </a:ext>
            </a:extLst>
          </p:cNvPr>
          <p:cNvGrpSpPr/>
          <p:nvPr/>
        </p:nvGrpSpPr>
        <p:grpSpPr>
          <a:xfrm>
            <a:off x="3261563" y="5691972"/>
            <a:ext cx="2254079" cy="1038087"/>
            <a:chOff x="3261563" y="5691972"/>
            <a:chExt cx="2254079" cy="1038087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3D008CD1-C465-3F45-8079-0620FAE6F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89397" y="5691972"/>
              <a:ext cx="806174" cy="1038087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76F13C88-7E00-B245-92EA-ED031C5BCF60}"/>
                </a:ext>
              </a:extLst>
            </p:cNvPr>
            <p:cNvSpPr txBox="1"/>
            <p:nvPr/>
          </p:nvSpPr>
          <p:spPr>
            <a:xfrm>
              <a:off x="3261563" y="5969308"/>
              <a:ext cx="8340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800" dirty="0">
                  <a:solidFill>
                    <a:srgbClr val="FF0000"/>
                  </a:solidFill>
                  <a:latin typeface="Weibei SC" panose="03000800000000000000" pitchFamily="66" charset="-128"/>
                  <a:ea typeface="Weibei SC" panose="03000800000000000000" pitchFamily="66" charset="-128"/>
                </a:rPr>
                <a:t>EOF</a:t>
              </a:r>
              <a:endParaRPr kumimoji="1" lang="zh-TW" altLang="en-US" sz="2800" dirty="0">
                <a:solidFill>
                  <a:srgbClr val="FF0000"/>
                </a:solidFill>
                <a:latin typeface="Weibei SC" panose="03000800000000000000" pitchFamily="66" charset="-128"/>
                <a:ea typeface="Weibei SC" panose="03000800000000000000" pitchFamily="66" charset="-128"/>
              </a:endParaRPr>
            </a:p>
          </p:txBody>
        </p:sp>
        <p:cxnSp>
          <p:nvCxnSpPr>
            <p:cNvPr id="39" name="肘形接點 38">
              <a:extLst>
                <a:ext uri="{FF2B5EF4-FFF2-40B4-BE49-F238E27FC236}">
                  <a16:creationId xmlns:a16="http://schemas.microsoft.com/office/drawing/2014/main" id="{3C72E925-12DE-5042-AF6E-1CA212850143}"/>
                </a:ext>
              </a:extLst>
            </p:cNvPr>
            <p:cNvCxnSpPr>
              <a:cxnSpLocks/>
              <a:stCxn id="7" idx="3"/>
              <a:endCxn id="14" idx="1"/>
            </p:cNvCxnSpPr>
            <p:nvPr/>
          </p:nvCxnSpPr>
          <p:spPr>
            <a:xfrm flipV="1">
              <a:off x="4095570" y="5704186"/>
              <a:ext cx="1420072" cy="526732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CF8AC15A-783A-1A4C-8297-F34B61740E3E}"/>
              </a:ext>
            </a:extLst>
          </p:cNvPr>
          <p:cNvGrpSpPr/>
          <p:nvPr/>
        </p:nvGrpSpPr>
        <p:grpSpPr>
          <a:xfrm>
            <a:off x="44753" y="1830408"/>
            <a:ext cx="4572003" cy="3392662"/>
            <a:chOff x="44753" y="1830408"/>
            <a:chExt cx="4572003" cy="3392662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6CBD967-C317-A74C-89EA-9F376143DC48}"/>
                </a:ext>
              </a:extLst>
            </p:cNvPr>
            <p:cNvSpPr/>
            <p:nvPr/>
          </p:nvSpPr>
          <p:spPr>
            <a:xfrm>
              <a:off x="44755" y="2253195"/>
              <a:ext cx="4572001" cy="29698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TW" dirty="0">
                  <a:latin typeface="Consolas" panose="020B0609020204030204" pitchFamily="49" charset="0"/>
                  <a:cs typeface="Consolas" panose="020B0609020204030204" pitchFamily="49" charset="0"/>
                </a:rPr>
                <a:t>if (</a:t>
              </a:r>
              <a:r>
                <a:rPr kumimoji="1" lang="en-US" altLang="zh-TW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pid</a:t>
              </a:r>
              <a:r>
                <a:rPr kumimoji="1" lang="en-US" altLang="zh-TW" dirty="0">
                  <a:latin typeface="Consolas" panose="020B0609020204030204" pitchFamily="49" charset="0"/>
                  <a:cs typeface="Consolas" panose="020B0609020204030204" pitchFamily="49" charset="0"/>
                </a:rPr>
                <a:t> == 0) {</a:t>
              </a:r>
            </a:p>
            <a:p>
              <a:r>
                <a:rPr kumimoji="1" lang="en-US" altLang="zh-TW" dirty="0">
                  <a:latin typeface="Consolas" panose="020B0609020204030204" pitchFamily="49" charset="0"/>
                  <a:cs typeface="Consolas" panose="020B0609020204030204" pitchFamily="49" charset="0"/>
                </a:rPr>
                <a:t>   //close </a:t>
              </a:r>
              <a:r>
                <a:rPr kumimoji="1" lang="en-US" altLang="zh-TW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stdout</a:t>
              </a:r>
              <a:endPara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kumimoji="1" lang="en-US" altLang="zh-TW" dirty="0">
                  <a:latin typeface="Consolas" panose="020B0609020204030204" pitchFamily="49" charset="0"/>
                  <a:cs typeface="Consolas" panose="020B0609020204030204" pitchFamily="49" charset="0"/>
                </a:rPr>
                <a:t>   close(1);</a:t>
              </a:r>
            </a:p>
            <a:p>
              <a:r>
                <a:rPr kumimoji="1" lang="en-US" altLang="zh-TW" dirty="0">
                  <a:latin typeface="Consolas" panose="020B0609020204030204" pitchFamily="49" charset="0"/>
                  <a:cs typeface="Consolas" panose="020B0609020204030204" pitchFamily="49" charset="0"/>
                </a:rPr>
                <a:t>   dup(</a:t>
              </a:r>
              <a:r>
                <a:rPr kumimoji="1" lang="en-US" altLang="zh-TW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pipefd</a:t>
              </a:r>
              <a:r>
                <a:rPr kumimoji="1" lang="en-US" altLang="zh-TW" dirty="0">
                  <a:latin typeface="Consolas" panose="020B0609020204030204" pitchFamily="49" charset="0"/>
                  <a:cs typeface="Consolas" panose="020B0609020204030204" pitchFamily="49" charset="0"/>
                </a:rPr>
                <a:t>[1]);</a:t>
              </a:r>
            </a:p>
            <a:p>
              <a:r>
                <a:rPr kumimoji="1" lang="en-US" altLang="zh-TW" dirty="0">
                  <a:latin typeface="Consolas" panose="020B0609020204030204" pitchFamily="49" charset="0"/>
                  <a:cs typeface="Consolas" panose="020B0609020204030204" pitchFamily="49" charset="0"/>
                </a:rPr>
                <a:t>   //</a:t>
              </a:r>
              <a:r>
                <a:rPr kumimoji="1"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已經將</a:t>
              </a:r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pipe</a:t>
              </a:r>
              <a:r>
                <a:rPr kumimoji="1"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的</a:t>
              </a:r>
              <a:r>
                <a:rPr kumimoji="1"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fd</a:t>
              </a:r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[1]</a:t>
              </a:r>
              <a:r>
                <a:rPr kumimoji="1"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接上</a:t>
              </a:r>
              <a:r>
                <a:rPr kumimoji="1"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stdout</a:t>
              </a:r>
              <a:endPara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kumimoji="1" lang="en-US" altLang="zh-TW" dirty="0">
                  <a:latin typeface="Consolas" panose="020B0609020204030204" pitchFamily="49" charset="0"/>
                  <a:cs typeface="Consolas" panose="020B0609020204030204" pitchFamily="49" charset="0"/>
                </a:rPr>
                <a:t>   //『</a:t>
              </a:r>
              <a:r>
                <a:rPr kumimoji="1"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一定要</a:t>
              </a:r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』</a:t>
              </a:r>
              <a:r>
                <a:rPr kumimoji="1"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關閉未使用的</a:t>
              </a:r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pipe </a:t>
              </a:r>
              <a:r>
                <a:rPr kumimoji="1"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fd</a:t>
              </a:r>
              <a:endPara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kumimoji="1" lang="en-US" altLang="zh-TW" dirty="0">
                  <a:latin typeface="Consolas" panose="020B0609020204030204" pitchFamily="49" charset="0"/>
                  <a:cs typeface="Consolas" panose="020B0609020204030204" pitchFamily="49" charset="0"/>
                </a:rPr>
                <a:t>   //</a:t>
              </a:r>
              <a:r>
                <a:rPr kumimoji="1"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否則水龍頭會關不緊（收不到</a:t>
              </a:r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EOF</a:t>
              </a:r>
              <a:r>
                <a:rPr kumimoji="1"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）</a:t>
              </a:r>
              <a:endPara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kumimoji="1" lang="en-US" altLang="zh-TW" dirty="0">
                  <a:latin typeface="Consolas" panose="020B0609020204030204" pitchFamily="49" charset="0"/>
                  <a:cs typeface="Consolas" panose="020B0609020204030204" pitchFamily="49" charset="0"/>
                </a:rPr>
                <a:t>   close(</a:t>
              </a:r>
              <a:r>
                <a:rPr kumimoji="1" lang="en-US" altLang="zh-TW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fd</a:t>
              </a:r>
              <a:r>
                <a:rPr kumimoji="1" lang="en-US" altLang="zh-TW" dirty="0">
                  <a:latin typeface="Consolas" panose="020B0609020204030204" pitchFamily="49" charset="0"/>
                  <a:cs typeface="Consolas" panose="020B0609020204030204" pitchFamily="49" charset="0"/>
                </a:rPr>
                <a:t>[0]); close(</a:t>
              </a:r>
              <a:r>
                <a:rPr kumimoji="1" lang="en-US" altLang="zh-TW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fd</a:t>
              </a:r>
              <a:r>
                <a:rPr kumimoji="1" lang="en-US" altLang="zh-TW" dirty="0">
                  <a:latin typeface="Consolas" panose="020B0609020204030204" pitchFamily="49" charset="0"/>
                  <a:cs typeface="Consolas" panose="020B0609020204030204" pitchFamily="49" charset="0"/>
                </a:rPr>
                <a:t>[1]);</a:t>
              </a:r>
            </a:p>
            <a:p>
              <a:r>
                <a:rPr kumimoji="1" lang="en-US" altLang="zh-TW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kumimoji="1" lang="en-US" altLang="zh-TW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execlp</a:t>
              </a:r>
              <a:r>
                <a:rPr kumimoji="1" lang="en-US" altLang="zh-TW" dirty="0">
                  <a:latin typeface="Consolas" panose="020B0609020204030204" pitchFamily="49" charset="0"/>
                  <a:cs typeface="Consolas" panose="020B0609020204030204" pitchFamily="49" charset="0"/>
                </a:rPr>
                <a:t>( “ls”, “ls”, NULL);</a:t>
              </a:r>
            </a:p>
            <a:p>
              <a:r>
                <a:rPr kumimoji="1" lang="en-US" altLang="zh-TW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AC9037F-5A90-3247-B69C-163343FCF392}"/>
                </a:ext>
              </a:extLst>
            </p:cNvPr>
            <p:cNvSpPr/>
            <p:nvPr/>
          </p:nvSpPr>
          <p:spPr>
            <a:xfrm>
              <a:off x="44753" y="1830408"/>
              <a:ext cx="4572001" cy="4227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child 1</a:t>
              </a:r>
              <a:endParaRPr kumimoji="1" lang="zh-TW" altLang="en-US" dirty="0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B5DA2AE-923F-D048-9EDE-1EA1DE91AC20}"/>
                </a:ext>
              </a:extLst>
            </p:cNvPr>
            <p:cNvSpPr/>
            <p:nvPr/>
          </p:nvSpPr>
          <p:spPr>
            <a:xfrm>
              <a:off x="3261563" y="2123436"/>
              <a:ext cx="330617" cy="27939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0</a:t>
              </a:r>
              <a:endParaRPr kumimoji="1" lang="zh-TW" altLang="en-US" dirty="0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F5F1F0A9-1873-BE4E-92BA-6A9F3212730F}"/>
                </a:ext>
              </a:extLst>
            </p:cNvPr>
            <p:cNvSpPr/>
            <p:nvPr/>
          </p:nvSpPr>
          <p:spPr>
            <a:xfrm>
              <a:off x="3692484" y="2123436"/>
              <a:ext cx="330617" cy="27939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1</a:t>
              </a:r>
              <a:endParaRPr kumimoji="1"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5997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2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89C10-D635-A94E-9B94-24BFAA31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3" y="337179"/>
            <a:ext cx="11975796" cy="1325563"/>
          </a:xfrm>
          <a:gradFill>
            <a:gsLst>
              <a:gs pos="61000">
                <a:srgbClr val="BB9479"/>
              </a:gs>
              <a:gs pos="0">
                <a:schemeClr val="accent2">
                  <a:lumMod val="50000"/>
                </a:schemeClr>
              </a:gs>
              <a:gs pos="100000">
                <a:srgbClr val="FFFFFF"/>
              </a:gs>
            </a:gsLst>
            <a:lin ang="0" scaled="0"/>
          </a:gradFill>
        </p:spPr>
        <p:txBody>
          <a:bodyPr/>
          <a:lstStyle/>
          <a:p>
            <a:r>
              <a:rPr kumimoji="1" lang="zh-TW" altLang="en-US" b="1" dirty="0">
                <a:solidFill>
                  <a:schemeClr val="bg1"/>
                </a:solidFill>
              </a:rPr>
              <a:t>程式碼概念圖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CB3B27-65EE-A84C-8521-A4AEB610ED70}"/>
              </a:ext>
            </a:extLst>
          </p:cNvPr>
          <p:cNvSpPr/>
          <p:nvPr/>
        </p:nvSpPr>
        <p:spPr>
          <a:xfrm>
            <a:off x="4011087" y="889410"/>
            <a:ext cx="3487993" cy="3152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pipe(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pid1 = fork()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(pid1 &gt; 0)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pid2=fork();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(pid2&gt;0)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AB5F57-D82A-F840-A441-763DB58C1721}"/>
              </a:ext>
            </a:extLst>
          </p:cNvPr>
          <p:cNvSpPr/>
          <p:nvPr/>
        </p:nvSpPr>
        <p:spPr>
          <a:xfrm>
            <a:off x="4000312" y="459003"/>
            <a:ext cx="3498768" cy="43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main</a:t>
            </a:r>
            <a:endParaRPr kumimoji="1" lang="zh-TW" altLang="en-US" dirty="0"/>
          </a:p>
        </p:txBody>
      </p:sp>
      <p:pic>
        <p:nvPicPr>
          <p:cNvPr id="14" name="Picture 2" descr="「pipe png」的圖片搜尋結果">
            <a:extLst>
              <a:ext uri="{FF2B5EF4-FFF2-40B4-BE49-F238E27FC236}">
                <a16:creationId xmlns:a16="http://schemas.microsoft.com/office/drawing/2014/main" id="{9520F61C-2AB0-7146-8DD9-4B337ABEF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642" y="5439781"/>
            <a:ext cx="1028882" cy="52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3323297B-A48F-244E-BE90-50AF20C0E339}"/>
              </a:ext>
            </a:extLst>
          </p:cNvPr>
          <p:cNvSpPr/>
          <p:nvPr/>
        </p:nvSpPr>
        <p:spPr>
          <a:xfrm>
            <a:off x="5864775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051648C-F1A9-E440-A3DB-6E2502EE4719}"/>
              </a:ext>
            </a:extLst>
          </p:cNvPr>
          <p:cNvSpPr/>
          <p:nvPr/>
        </p:nvSpPr>
        <p:spPr>
          <a:xfrm>
            <a:off x="6295696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D0F10D7-C2EB-804C-8D44-DBC8CA3FCAFC}"/>
              </a:ext>
            </a:extLst>
          </p:cNvPr>
          <p:cNvSpPr/>
          <p:nvPr/>
        </p:nvSpPr>
        <p:spPr>
          <a:xfrm>
            <a:off x="7448549" y="2677181"/>
            <a:ext cx="4572001" cy="2538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if(pid2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stdin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關上沒用的水龍頭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88F7610-6CC9-764A-A8EF-79EA02125435}"/>
              </a:ext>
            </a:extLst>
          </p:cNvPr>
          <p:cNvSpPr/>
          <p:nvPr/>
        </p:nvSpPr>
        <p:spPr>
          <a:xfrm>
            <a:off x="7448548" y="2254394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2</a:t>
            </a:r>
            <a:endParaRPr kumimoji="1" lang="zh-TW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81261DE-4BCC-DA4E-A534-6FBBC7A51788}"/>
              </a:ext>
            </a:extLst>
          </p:cNvPr>
          <p:cNvSpPr/>
          <p:nvPr/>
        </p:nvSpPr>
        <p:spPr>
          <a:xfrm>
            <a:off x="10703876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55FD015-ED36-5649-874B-321DBEB9810F}"/>
              </a:ext>
            </a:extLst>
          </p:cNvPr>
          <p:cNvSpPr/>
          <p:nvPr/>
        </p:nvSpPr>
        <p:spPr>
          <a:xfrm>
            <a:off x="11134797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9DBB1A5-1AA6-8745-BAFE-9DD7F1BB4EC5}"/>
              </a:ext>
            </a:extLst>
          </p:cNvPr>
          <p:cNvSpPr/>
          <p:nvPr/>
        </p:nvSpPr>
        <p:spPr>
          <a:xfrm>
            <a:off x="7448548" y="5223070"/>
            <a:ext cx="4572001" cy="13917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800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endParaRPr kumimoji="1" lang="en-US" altLang="zh-TW" sz="4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6" name="圖形 35">
            <a:extLst>
              <a:ext uri="{FF2B5EF4-FFF2-40B4-BE49-F238E27FC236}">
                <a16:creationId xmlns:a16="http://schemas.microsoft.com/office/drawing/2014/main" id="{60CE55F9-03A8-F549-A852-1A8396CA2A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83980" y="4744431"/>
            <a:ext cx="1636569" cy="1870364"/>
          </a:xfrm>
          <a:prstGeom prst="rect">
            <a:avLst/>
          </a:prstGeom>
        </p:spPr>
      </p:pic>
      <p:sp>
        <p:nvSpPr>
          <p:cNvPr id="29" name="向右箭號 28">
            <a:extLst>
              <a:ext uri="{FF2B5EF4-FFF2-40B4-BE49-F238E27FC236}">
                <a16:creationId xmlns:a16="http://schemas.microsoft.com/office/drawing/2014/main" id="{E4AC2C84-FA1C-974E-86E5-B72AE3B9072F}"/>
              </a:ext>
            </a:extLst>
          </p:cNvPr>
          <p:cNvSpPr/>
          <p:nvPr/>
        </p:nvSpPr>
        <p:spPr>
          <a:xfrm>
            <a:off x="7099544" y="5326013"/>
            <a:ext cx="905284" cy="528809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sp>
        <p:nvSpPr>
          <p:cNvPr id="30" name="向左箭號 29">
            <a:extLst>
              <a:ext uri="{FF2B5EF4-FFF2-40B4-BE49-F238E27FC236}">
                <a16:creationId xmlns:a16="http://schemas.microsoft.com/office/drawing/2014/main" id="{5364B80C-A081-A341-B2F1-2D9BF0295D65}"/>
              </a:ext>
            </a:extLst>
          </p:cNvPr>
          <p:cNvSpPr/>
          <p:nvPr/>
        </p:nvSpPr>
        <p:spPr>
          <a:xfrm>
            <a:off x="7099544" y="5911188"/>
            <a:ext cx="905284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cxnSp>
        <p:nvCxnSpPr>
          <p:cNvPr id="28" name="肘形接點 27">
            <a:extLst>
              <a:ext uri="{FF2B5EF4-FFF2-40B4-BE49-F238E27FC236}">
                <a16:creationId xmlns:a16="http://schemas.microsoft.com/office/drawing/2014/main" id="{570EE997-9AB7-954F-8CC5-5B1346590227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6544524" y="5590418"/>
            <a:ext cx="555020" cy="113768"/>
          </a:xfrm>
          <a:prstGeom prst="bentConnector3">
            <a:avLst>
              <a:gd name="adj1" fmla="val 23735"/>
            </a:avLst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圖片 44">
            <a:extLst>
              <a:ext uri="{FF2B5EF4-FFF2-40B4-BE49-F238E27FC236}">
                <a16:creationId xmlns:a16="http://schemas.microsoft.com/office/drawing/2014/main" id="{BFA82E23-2CF2-E049-8659-84152A6E7E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9398" y="1880910"/>
            <a:ext cx="3980478" cy="3028478"/>
          </a:xfrm>
          <a:prstGeom prst="rect">
            <a:avLst/>
          </a:prstGeom>
        </p:spPr>
      </p:pic>
      <p:cxnSp>
        <p:nvCxnSpPr>
          <p:cNvPr id="46" name="肘形接點 45">
            <a:extLst>
              <a:ext uri="{FF2B5EF4-FFF2-40B4-BE49-F238E27FC236}">
                <a16:creationId xmlns:a16="http://schemas.microsoft.com/office/drawing/2014/main" id="{46FC8620-556D-F94D-810C-CB3B1AE5DF3A}"/>
              </a:ext>
            </a:extLst>
          </p:cNvPr>
          <p:cNvCxnSpPr>
            <a:cxnSpLocks/>
            <a:stCxn id="30" idx="1"/>
            <a:endCxn id="45" idx="2"/>
          </p:cNvCxnSpPr>
          <p:nvPr/>
        </p:nvCxnSpPr>
        <p:spPr>
          <a:xfrm rot="10800000">
            <a:off x="5279638" y="4909389"/>
            <a:ext cx="1819907" cy="12662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E4DF0DB5-137C-C344-A3FD-52FCB405416E}"/>
              </a:ext>
            </a:extLst>
          </p:cNvPr>
          <p:cNvGrpSpPr/>
          <p:nvPr/>
        </p:nvGrpSpPr>
        <p:grpSpPr>
          <a:xfrm>
            <a:off x="3261563" y="5691972"/>
            <a:ext cx="2254079" cy="1038087"/>
            <a:chOff x="3261563" y="5691972"/>
            <a:chExt cx="2254079" cy="1038087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3D008CD1-C465-3F45-8079-0620FAE6F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89397" y="5691972"/>
              <a:ext cx="806174" cy="1038087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76F13C88-7E00-B245-92EA-ED031C5BCF60}"/>
                </a:ext>
              </a:extLst>
            </p:cNvPr>
            <p:cNvSpPr txBox="1"/>
            <p:nvPr/>
          </p:nvSpPr>
          <p:spPr>
            <a:xfrm>
              <a:off x="3261563" y="5969308"/>
              <a:ext cx="8340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800" dirty="0">
                  <a:solidFill>
                    <a:srgbClr val="FF0000"/>
                  </a:solidFill>
                  <a:latin typeface="Weibei SC" panose="03000800000000000000" pitchFamily="66" charset="-128"/>
                  <a:ea typeface="Weibei SC" panose="03000800000000000000" pitchFamily="66" charset="-128"/>
                </a:rPr>
                <a:t>EOF</a:t>
              </a:r>
              <a:endParaRPr kumimoji="1" lang="zh-TW" altLang="en-US" sz="2800" dirty="0">
                <a:solidFill>
                  <a:srgbClr val="FF0000"/>
                </a:solidFill>
                <a:latin typeface="Weibei SC" panose="03000800000000000000" pitchFamily="66" charset="-128"/>
                <a:ea typeface="Weibei SC" panose="03000800000000000000" pitchFamily="66" charset="-128"/>
              </a:endParaRPr>
            </a:p>
          </p:txBody>
        </p:sp>
        <p:cxnSp>
          <p:nvCxnSpPr>
            <p:cNvPr id="39" name="肘形接點 38">
              <a:extLst>
                <a:ext uri="{FF2B5EF4-FFF2-40B4-BE49-F238E27FC236}">
                  <a16:creationId xmlns:a16="http://schemas.microsoft.com/office/drawing/2014/main" id="{3C72E925-12DE-5042-AF6E-1CA212850143}"/>
                </a:ext>
              </a:extLst>
            </p:cNvPr>
            <p:cNvCxnSpPr>
              <a:cxnSpLocks/>
              <a:stCxn id="7" idx="3"/>
              <a:endCxn id="14" idx="1"/>
            </p:cNvCxnSpPr>
            <p:nvPr/>
          </p:nvCxnSpPr>
          <p:spPr>
            <a:xfrm flipV="1">
              <a:off x="4095570" y="5704186"/>
              <a:ext cx="1420072" cy="526732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圖片 7" descr="一張含有 時鐘, 物件 的圖片&#10;&#10;自動產生的描述">
            <a:extLst>
              <a:ext uri="{FF2B5EF4-FFF2-40B4-BE49-F238E27FC236}">
                <a16:creationId xmlns:a16="http://schemas.microsoft.com/office/drawing/2014/main" id="{6AA13208-9673-174D-87CC-5B28585393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9204" y="1774838"/>
            <a:ext cx="4130008" cy="2897020"/>
          </a:xfrm>
          <a:prstGeom prst="rect">
            <a:avLst/>
          </a:prstGeom>
        </p:spPr>
      </p:pic>
      <p:sp>
        <p:nvSpPr>
          <p:cNvPr id="50" name="摺角紙張 49">
            <a:extLst>
              <a:ext uri="{FF2B5EF4-FFF2-40B4-BE49-F238E27FC236}">
                <a16:creationId xmlns:a16="http://schemas.microsoft.com/office/drawing/2014/main" id="{CFFD1DFE-F8D0-104D-AE1A-A50B534F5467}"/>
              </a:ext>
            </a:extLst>
          </p:cNvPr>
          <p:cNvSpPr/>
          <p:nvPr/>
        </p:nvSpPr>
        <p:spPr>
          <a:xfrm>
            <a:off x="8105847" y="413354"/>
            <a:ext cx="3028950" cy="1646621"/>
          </a:xfrm>
          <a:prstGeom prst="foldedCorner">
            <a:avLst/>
          </a:prstGeom>
          <a:ln>
            <a:solidFill>
              <a:schemeClr val="bg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因為收</a:t>
            </a:r>
            <a:r>
              <a:rPr kumimoji="1" lang="en-US" altLang="zh-TW" dirty="0"/>
              <a:t>『</a:t>
            </a:r>
            <a:r>
              <a:rPr kumimoji="1" lang="zh-TW" altLang="en-US" dirty="0"/>
              <a:t>到</a:t>
            </a:r>
            <a:r>
              <a:rPr kumimoji="1" lang="en-US" altLang="zh-TW" dirty="0"/>
              <a:t>EOF』</a:t>
            </a:r>
          </a:p>
          <a:p>
            <a:pPr algn="ctr"/>
            <a:r>
              <a:rPr kumimoji="1" lang="zh-CN" altLang="en-US" dirty="0"/>
              <a:t>所以</a:t>
            </a:r>
            <a:r>
              <a:rPr kumimoji="1" lang="en-US" altLang="zh-CN" dirty="0"/>
              <a:t>『</a:t>
            </a:r>
            <a:r>
              <a:rPr kumimoji="1" lang="en-US" altLang="zh-CN" dirty="0" err="1"/>
              <a:t>wc</a:t>
            </a:r>
            <a:r>
              <a:rPr kumimoji="1" lang="en-US" altLang="zh-CN" dirty="0"/>
              <a:t>』</a:t>
            </a:r>
            <a:r>
              <a:rPr kumimoji="1" lang="zh-CN" altLang="en-US" dirty="0"/>
              <a:t>會印出結果，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然後結束執行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0156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89C10-D635-A94E-9B94-24BFAA31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3" y="337179"/>
            <a:ext cx="11975796" cy="1325563"/>
          </a:xfrm>
          <a:gradFill>
            <a:gsLst>
              <a:gs pos="61000">
                <a:srgbClr val="BB9479"/>
              </a:gs>
              <a:gs pos="0">
                <a:schemeClr val="accent2">
                  <a:lumMod val="50000"/>
                </a:schemeClr>
              </a:gs>
              <a:gs pos="100000">
                <a:srgbClr val="FFFFFF"/>
              </a:gs>
            </a:gsLst>
            <a:lin ang="0" scaled="0"/>
          </a:gradFill>
        </p:spPr>
        <p:txBody>
          <a:bodyPr/>
          <a:lstStyle/>
          <a:p>
            <a:r>
              <a:rPr kumimoji="1" lang="zh-TW" altLang="en-US" b="1" dirty="0">
                <a:solidFill>
                  <a:schemeClr val="bg1"/>
                </a:solidFill>
              </a:rPr>
              <a:t>程式碼概念圖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CB3B27-65EE-A84C-8521-A4AEB610ED70}"/>
              </a:ext>
            </a:extLst>
          </p:cNvPr>
          <p:cNvSpPr/>
          <p:nvPr/>
        </p:nvSpPr>
        <p:spPr>
          <a:xfrm>
            <a:off x="4011087" y="889410"/>
            <a:ext cx="3487993" cy="3152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pipe(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pid1 = fork()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(pid1 &gt; 0)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pid2=fork();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(pid2&gt;0)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AB5F57-D82A-F840-A441-763DB58C1721}"/>
              </a:ext>
            </a:extLst>
          </p:cNvPr>
          <p:cNvSpPr/>
          <p:nvPr/>
        </p:nvSpPr>
        <p:spPr>
          <a:xfrm>
            <a:off x="4000312" y="459003"/>
            <a:ext cx="3498768" cy="43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main</a:t>
            </a:r>
            <a:endParaRPr kumimoji="1"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323297B-A48F-244E-BE90-50AF20C0E339}"/>
              </a:ext>
            </a:extLst>
          </p:cNvPr>
          <p:cNvSpPr/>
          <p:nvPr/>
        </p:nvSpPr>
        <p:spPr>
          <a:xfrm>
            <a:off x="5864775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051648C-F1A9-E440-A3DB-6E2502EE4719}"/>
              </a:ext>
            </a:extLst>
          </p:cNvPr>
          <p:cNvSpPr/>
          <p:nvPr/>
        </p:nvSpPr>
        <p:spPr>
          <a:xfrm>
            <a:off x="6295696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603BF9B4-360D-4440-9854-E5460E601A28}"/>
              </a:ext>
            </a:extLst>
          </p:cNvPr>
          <p:cNvSpPr/>
          <p:nvPr/>
        </p:nvSpPr>
        <p:spPr>
          <a:xfrm>
            <a:off x="5075214" y="3196215"/>
            <a:ext cx="179057" cy="179057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85423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pipe()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643820"/>
                </a:solidFill>
                <a:latin typeface="Menlo-Regular" charset="0"/>
              </a:rPr>
              <a:t>#include 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&lt;</a:t>
            </a:r>
            <a:r>
              <a:rPr lang="en-US" altLang="zh-TW" dirty="0" err="1">
                <a:solidFill>
                  <a:srgbClr val="C41A16"/>
                </a:solidFill>
                <a:latin typeface="Menlo-Regular" charset="0"/>
              </a:rPr>
              <a:t>unistd.h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&gt;</a:t>
            </a:r>
            <a:endParaRPr lang="en-US" altLang="zh-TW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TW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pipe(</a:t>
            </a:r>
            <a:r>
              <a:rPr lang="en-US" altLang="zh-TW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pipefd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en-US" altLang="zh-TW" dirty="0">
                <a:solidFill>
                  <a:srgbClr val="1C00CF"/>
                </a:solidFill>
                <a:latin typeface="Menlo-Regular" charset="0"/>
              </a:rPr>
              <a:t>2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]);</a:t>
            </a:r>
          </a:p>
          <a:p>
            <a:endParaRPr lang="en-US" altLang="zh-TW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zh-TW" altLang="en-US" dirty="0">
                <a:solidFill>
                  <a:srgbClr val="000000"/>
                </a:solidFill>
                <a:latin typeface="Menlo-Regular" charset="0"/>
              </a:rPr>
              <a:t>建立一個溝通的管道，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pipefd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[0]</a:t>
            </a:r>
            <a:r>
              <a:rPr lang="zh-TW" altLang="en-US" dirty="0">
                <a:solidFill>
                  <a:srgbClr val="000000"/>
                </a:solidFill>
                <a:latin typeface="Menlo-Regular" charset="0"/>
              </a:rPr>
              <a:t>為讀取，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pipefd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[1]</a:t>
            </a:r>
            <a:r>
              <a:rPr lang="zh-TW" altLang="en-US" dirty="0">
                <a:solidFill>
                  <a:srgbClr val="000000"/>
                </a:solidFill>
                <a:latin typeface="Menlo-Regular" charset="0"/>
              </a:rPr>
              <a:t>為寫入，如果發生錯誤，回傳值為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-1</a:t>
            </a:r>
            <a:r>
              <a:rPr lang="zh-TW" altLang="en-US" dirty="0">
                <a:solidFill>
                  <a:srgbClr val="000000"/>
                </a:solidFill>
                <a:latin typeface="Menlo-Regular" charset="0"/>
              </a:rPr>
              <a:t>，否則為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4520959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89C10-D635-A94E-9B94-24BFAA31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3" y="337179"/>
            <a:ext cx="11975796" cy="1325563"/>
          </a:xfrm>
          <a:gradFill>
            <a:gsLst>
              <a:gs pos="61000">
                <a:srgbClr val="BB9479"/>
              </a:gs>
              <a:gs pos="0">
                <a:schemeClr val="accent2">
                  <a:lumMod val="50000"/>
                </a:schemeClr>
              </a:gs>
              <a:gs pos="100000">
                <a:srgbClr val="FFFFFF"/>
              </a:gs>
            </a:gsLst>
            <a:lin ang="0" scaled="0"/>
          </a:gradFill>
        </p:spPr>
        <p:txBody>
          <a:bodyPr/>
          <a:lstStyle/>
          <a:p>
            <a:r>
              <a:rPr kumimoji="1" lang="zh-TW" altLang="en-US" b="1" dirty="0">
                <a:solidFill>
                  <a:schemeClr val="bg1"/>
                </a:solidFill>
              </a:rPr>
              <a:t>程式碼概念圖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CB3B27-65EE-A84C-8521-A4AEB610ED70}"/>
              </a:ext>
            </a:extLst>
          </p:cNvPr>
          <p:cNvSpPr/>
          <p:nvPr/>
        </p:nvSpPr>
        <p:spPr>
          <a:xfrm>
            <a:off x="4011087" y="889410"/>
            <a:ext cx="3487993" cy="3152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pipe(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pid1 = fork()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(pid1 &gt; 0)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pid2=fork();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(pid2&gt;0)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AB5F57-D82A-F840-A441-763DB58C1721}"/>
              </a:ext>
            </a:extLst>
          </p:cNvPr>
          <p:cNvSpPr/>
          <p:nvPr/>
        </p:nvSpPr>
        <p:spPr>
          <a:xfrm>
            <a:off x="4000312" y="459003"/>
            <a:ext cx="3498768" cy="43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main</a:t>
            </a:r>
            <a:endParaRPr kumimoji="1"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323297B-A48F-244E-BE90-50AF20C0E339}"/>
              </a:ext>
            </a:extLst>
          </p:cNvPr>
          <p:cNvSpPr/>
          <p:nvPr/>
        </p:nvSpPr>
        <p:spPr>
          <a:xfrm>
            <a:off x="5864775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051648C-F1A9-E440-A3DB-6E2502EE4719}"/>
              </a:ext>
            </a:extLst>
          </p:cNvPr>
          <p:cNvSpPr/>
          <p:nvPr/>
        </p:nvSpPr>
        <p:spPr>
          <a:xfrm>
            <a:off x="6295696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603BF9B4-360D-4440-9854-E5460E601A28}"/>
              </a:ext>
            </a:extLst>
          </p:cNvPr>
          <p:cNvSpPr/>
          <p:nvPr/>
        </p:nvSpPr>
        <p:spPr>
          <a:xfrm>
            <a:off x="5075214" y="3467680"/>
            <a:ext cx="179057" cy="179057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2442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7" grpId="0" animBg="1"/>
      <p:bldP spid="23" grpId="0" animBg="1"/>
      <p:bldP spid="2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1A367F6E-363D-5B40-B658-3CE3AA5C6730}"/>
              </a:ext>
            </a:extLst>
          </p:cNvPr>
          <p:cNvGrpSpPr/>
          <p:nvPr/>
        </p:nvGrpSpPr>
        <p:grpSpPr>
          <a:xfrm>
            <a:off x="-23559" y="5215450"/>
            <a:ext cx="4640314" cy="1728357"/>
            <a:chOff x="-23559" y="5215450"/>
            <a:chExt cx="4640314" cy="1728357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DB789733-3F78-354F-80DA-D317B13B12DA}"/>
                </a:ext>
              </a:extLst>
            </p:cNvPr>
            <p:cNvSpPr/>
            <p:nvPr/>
          </p:nvSpPr>
          <p:spPr>
            <a:xfrm>
              <a:off x="44754" y="5215450"/>
              <a:ext cx="4572001" cy="1391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4800" dirty="0">
                  <a:latin typeface="Consolas" panose="020B0609020204030204" pitchFamily="49" charset="0"/>
                  <a:cs typeface="Consolas" panose="020B0609020204030204" pitchFamily="49" charset="0"/>
                </a:rPr>
                <a:t>ls</a:t>
              </a:r>
            </a:p>
          </p:txBody>
        </p:sp>
        <p:pic>
          <p:nvPicPr>
            <p:cNvPr id="44" name="圖片 43" descr="一張含有 螢幕擷取畫面 的圖片&#10;&#10;自動產生的描述">
              <a:extLst>
                <a:ext uri="{FF2B5EF4-FFF2-40B4-BE49-F238E27FC236}">
                  <a16:creationId xmlns:a16="http://schemas.microsoft.com/office/drawing/2014/main" id="{2D112937-FE22-554E-A277-136413D03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3559" y="6097835"/>
              <a:ext cx="2486121" cy="845972"/>
            </a:xfrm>
            <a:prstGeom prst="rect">
              <a:avLst/>
            </a:prstGeom>
          </p:spPr>
        </p:pic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97589C10-D635-A94E-9B94-24BFAA31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3" y="337179"/>
            <a:ext cx="11975796" cy="1325563"/>
          </a:xfrm>
          <a:gradFill>
            <a:gsLst>
              <a:gs pos="61000">
                <a:srgbClr val="BB9479"/>
              </a:gs>
              <a:gs pos="0">
                <a:schemeClr val="accent2">
                  <a:lumMod val="50000"/>
                </a:schemeClr>
              </a:gs>
              <a:gs pos="100000">
                <a:srgbClr val="FFFFFF"/>
              </a:gs>
            </a:gsLst>
            <a:lin ang="0" scaled="0"/>
          </a:gradFill>
        </p:spPr>
        <p:txBody>
          <a:bodyPr/>
          <a:lstStyle/>
          <a:p>
            <a:r>
              <a:rPr kumimoji="1" lang="zh-TW" altLang="en-US" b="1" dirty="0">
                <a:solidFill>
                  <a:schemeClr val="bg1"/>
                </a:solidFill>
              </a:rPr>
              <a:t>程式碼概念圖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CB3B27-65EE-A84C-8521-A4AEB610ED70}"/>
              </a:ext>
            </a:extLst>
          </p:cNvPr>
          <p:cNvSpPr/>
          <p:nvPr/>
        </p:nvSpPr>
        <p:spPr>
          <a:xfrm>
            <a:off x="4011087" y="889410"/>
            <a:ext cx="3487993" cy="3152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pipe(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pid1 = fork()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(pid1 &gt; 0)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pid2=fork();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(pid2&gt;0)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AB5F57-D82A-F840-A441-763DB58C1721}"/>
              </a:ext>
            </a:extLst>
          </p:cNvPr>
          <p:cNvSpPr/>
          <p:nvPr/>
        </p:nvSpPr>
        <p:spPr>
          <a:xfrm>
            <a:off x="4000312" y="459003"/>
            <a:ext cx="3498768" cy="43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main</a:t>
            </a:r>
            <a:endParaRPr kumimoji="1"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D0F10D7-C2EB-804C-8D44-DBC8CA3FCAFC}"/>
              </a:ext>
            </a:extLst>
          </p:cNvPr>
          <p:cNvSpPr/>
          <p:nvPr/>
        </p:nvSpPr>
        <p:spPr>
          <a:xfrm>
            <a:off x="7448549" y="2677181"/>
            <a:ext cx="4572001" cy="2538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if(pid2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stdin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關上沒用的水龍頭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88F7610-6CC9-764A-A8EF-79EA02125435}"/>
              </a:ext>
            </a:extLst>
          </p:cNvPr>
          <p:cNvSpPr/>
          <p:nvPr/>
        </p:nvSpPr>
        <p:spPr>
          <a:xfrm>
            <a:off x="7448548" y="2254394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2</a:t>
            </a:r>
            <a:endParaRPr kumimoji="1" lang="zh-TW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9DBB1A5-1AA6-8745-BAFE-9DD7F1BB4EC5}"/>
              </a:ext>
            </a:extLst>
          </p:cNvPr>
          <p:cNvSpPr/>
          <p:nvPr/>
        </p:nvSpPr>
        <p:spPr>
          <a:xfrm>
            <a:off x="7448548" y="5223070"/>
            <a:ext cx="4572001" cy="13917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800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endParaRPr kumimoji="1" lang="en-US" altLang="zh-TW" sz="4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6" name="圖形 35">
            <a:extLst>
              <a:ext uri="{FF2B5EF4-FFF2-40B4-BE49-F238E27FC236}">
                <a16:creationId xmlns:a16="http://schemas.microsoft.com/office/drawing/2014/main" id="{60CE55F9-03A8-F549-A852-1A8396CA2A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83980" y="4744431"/>
            <a:ext cx="1636569" cy="1870364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D6CBD967-C317-A74C-89EA-9F376143DC48}"/>
              </a:ext>
            </a:extLst>
          </p:cNvPr>
          <p:cNvSpPr/>
          <p:nvPr/>
        </p:nvSpPr>
        <p:spPr>
          <a:xfrm>
            <a:off x="44755" y="2253195"/>
            <a:ext cx="4572001" cy="29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close(1);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已經將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的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[1]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接上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//『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一定要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』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關閉未使用的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否則水龍頭會關不緊（收不到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EOF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）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 “ls”, “ls”,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AC9037F-5A90-3247-B69C-163343FCF392}"/>
              </a:ext>
            </a:extLst>
          </p:cNvPr>
          <p:cNvSpPr/>
          <p:nvPr/>
        </p:nvSpPr>
        <p:spPr>
          <a:xfrm>
            <a:off x="44753" y="1830408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855768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常見寫法三</a:t>
            </a:r>
            <a:r>
              <a:rPr kumimoji="1" lang="en-US" altLang="zh-TW" dirty="0"/>
              <a:t>-2</a:t>
            </a:r>
            <a:r>
              <a:rPr kumimoji="1" lang="zh-TW" altLang="en-US" dirty="0"/>
              <a:t>，子行程間通訊（</a:t>
            </a:r>
            <a:r>
              <a:rPr kumimoji="1" lang="en-US" altLang="zh-TW" dirty="0"/>
              <a:t>pipe4-2.c</a:t>
            </a:r>
            <a:r>
              <a:rPr kumimoji="1" lang="zh-TW" altLang="en-US" dirty="0"/>
              <a:t>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numCol="1">
            <a:normAutofit fontScale="92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8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main(</a:t>
            </a:r>
            <a:r>
              <a:rPr lang="en-US" altLang="zh-TW" sz="18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argc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1800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**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8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pipefd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TW" sz="1800" dirty="0">
                <a:solidFill>
                  <a:srgbClr val="272AD8"/>
                </a:solidFill>
                <a:latin typeface="Menlo" panose="020B0609030804020204" pitchFamily="49" charset="0"/>
              </a:rPr>
              <a:t>2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];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8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ret,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wstat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, pid1, pid2;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//char **</a:t>
            </a:r>
            <a:r>
              <a:rPr lang="en-US" altLang="zh-TW" sz="1800" dirty="0" err="1">
                <a:solidFill>
                  <a:srgbClr val="008400"/>
                </a:solidFill>
                <a:latin typeface="Menlo" panose="020B0609030804020204" pitchFamily="49" charset="0"/>
              </a:rPr>
              <a:t>param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={"EXENAME", NULL};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pipe(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pipefd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pid1 = fork();   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產生第一個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child</a:t>
            </a:r>
            <a:endParaRPr lang="en-US" altLang="zh-TW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800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(pid1==</a:t>
            </a:r>
            <a:r>
              <a:rPr lang="en-US" altLang="zh-TW" sz="18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close(</a:t>
            </a:r>
            <a:r>
              <a:rPr lang="en-US" altLang="zh-TW" sz="1800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);   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關閉</a:t>
            </a:r>
            <a:r>
              <a:rPr lang="en-US" altLang="zh-TW" sz="1800" dirty="0" err="1">
                <a:solidFill>
                  <a:srgbClr val="008400"/>
                </a:solidFill>
                <a:latin typeface="Menlo" panose="020B0609030804020204" pitchFamily="49" charset="0"/>
              </a:rPr>
              <a:t>stdout</a:t>
            </a:r>
            <a:endParaRPr lang="en-US" altLang="zh-TW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dup(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pipefd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TW" sz="1800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]); 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將</a:t>
            </a:r>
            <a:r>
              <a:rPr lang="en-US" altLang="zh-TW" sz="1800" dirty="0" err="1">
                <a:solidFill>
                  <a:srgbClr val="008400"/>
                </a:solidFill>
                <a:latin typeface="Menlo" panose="020B0609030804020204" pitchFamily="49" charset="0"/>
              </a:rPr>
              <a:t>pipefd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[1]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複製到</a:t>
            </a:r>
            <a:r>
              <a:rPr lang="en-US" altLang="zh-TW" sz="1800" dirty="0" err="1">
                <a:solidFill>
                  <a:srgbClr val="008400"/>
                </a:solidFill>
                <a:latin typeface="Menlo" panose="020B0609030804020204" pitchFamily="49" charset="0"/>
              </a:rPr>
              <a:t>stdout</a:t>
            </a:r>
            <a:endParaRPr lang="en-US" altLang="zh-TW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close(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pipefd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TW" sz="1800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]);   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將沒用到的關閉</a:t>
            </a:r>
            <a:endParaRPr lang="zh-TW" altLang="en-US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close(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pipefd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TW" sz="18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]);   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將沒用到的關閉</a:t>
            </a:r>
            <a:endParaRPr lang="zh-TW" altLang="en-US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execlp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800" dirty="0">
                <a:solidFill>
                  <a:srgbClr val="D12F1B"/>
                </a:solidFill>
                <a:latin typeface="Menlo" panose="020B0609030804020204" pitchFamily="49" charset="0"/>
              </a:rPr>
              <a:t>"ls"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1800" dirty="0">
                <a:solidFill>
                  <a:srgbClr val="D12F1B"/>
                </a:solidFill>
                <a:latin typeface="Menlo" panose="020B0609030804020204" pitchFamily="49" charset="0"/>
              </a:rPr>
              <a:t>"ls"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1800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);   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執行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ls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，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ls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會將東西藉由</a:t>
            </a:r>
            <a:r>
              <a:rPr lang="en-US" altLang="zh-TW" sz="1800" dirty="0" err="1">
                <a:solidFill>
                  <a:srgbClr val="008400"/>
                </a:solidFill>
                <a:latin typeface="Menlo" panose="020B0609030804020204" pitchFamily="49" charset="0"/>
              </a:rPr>
              <a:t>stdout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輸出到</a:t>
            </a:r>
            <a:r>
              <a:rPr lang="en-US" altLang="zh-TW" sz="1800" dirty="0" err="1">
                <a:solidFill>
                  <a:srgbClr val="008400"/>
                </a:solidFill>
                <a:latin typeface="Menlo" panose="020B0609030804020204" pitchFamily="49" charset="0"/>
              </a:rPr>
              <a:t>pipefd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[1]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} </a:t>
            </a:r>
            <a:r>
              <a:rPr lang="en-US" altLang="zh-TW" sz="1800" dirty="0">
                <a:solidFill>
                  <a:srgbClr val="BA2DA2"/>
                </a:solidFill>
                <a:latin typeface="Menlo" panose="020B0609030804020204" pitchFamily="49" charset="0"/>
              </a:rPr>
              <a:t>else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800" dirty="0">
                <a:solidFill>
                  <a:srgbClr val="D12F1B"/>
                </a:solidFill>
                <a:latin typeface="Menlo" panose="020B0609030804020204" pitchFamily="49" charset="0"/>
              </a:rPr>
              <a:t>"1st child's </a:t>
            </a:r>
            <a:r>
              <a:rPr lang="en-US" altLang="zh-TW" sz="1800" dirty="0" err="1">
                <a:solidFill>
                  <a:srgbClr val="D12F1B"/>
                </a:solidFill>
                <a:latin typeface="Menlo" panose="020B0609030804020204" pitchFamily="49" charset="0"/>
              </a:rPr>
              <a:t>pid</a:t>
            </a:r>
            <a:r>
              <a:rPr lang="en-US" altLang="zh-TW" sz="1800" dirty="0">
                <a:solidFill>
                  <a:srgbClr val="D12F1B"/>
                </a:solidFill>
                <a:latin typeface="Menlo" panose="020B0609030804020204" pitchFamily="49" charset="0"/>
              </a:rPr>
              <a:t> = %d\n"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, pid1);</a:t>
            </a:r>
            <a:endParaRPr lang="en-US" altLang="zh-TW" sz="1800" dirty="0">
              <a:solidFill>
                <a:srgbClr val="D12F1B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800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(pid1&gt;</a:t>
            </a:r>
            <a:r>
              <a:rPr lang="en-US" altLang="zh-TW" sz="18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</p:txBody>
      </p:sp>
    </p:spTree>
    <p:extLst>
      <p:ext uri="{BB962C8B-B14F-4D97-AF65-F5344CB8AC3E}">
        <p14:creationId xmlns:p14="http://schemas.microsoft.com/office/powerpoint/2010/main" val="24026642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常見寫法三</a:t>
            </a:r>
            <a:r>
              <a:rPr kumimoji="1" lang="en-US" altLang="zh-TW" dirty="0"/>
              <a:t>-2</a:t>
            </a:r>
            <a:r>
              <a:rPr kumimoji="1" lang="zh-TW" altLang="en-US" dirty="0"/>
              <a:t>，子行程間通訊（</a:t>
            </a:r>
            <a:r>
              <a:rPr kumimoji="1" lang="en-US" altLang="zh-TW" dirty="0"/>
              <a:t>pipe4-2.c</a:t>
            </a:r>
            <a:r>
              <a:rPr kumimoji="1" lang="zh-TW" altLang="en-US" dirty="0"/>
              <a:t>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numCol="1">
            <a:normAutofit fontScale="85000" lnSpcReduction="10000"/>
          </a:bodyPr>
          <a:lstStyle/>
          <a:p>
            <a:pPr marL="342900" indent="-342900">
              <a:buFont typeface="+mj-lt"/>
              <a:buAutoNum type="arabicPeriod" startAt="15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pid2 = fork();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產生第二個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child</a:t>
            </a:r>
            <a:endParaRPr lang="en-US" altLang="zh-TW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 startAt="15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800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(pid2==</a:t>
            </a:r>
            <a:r>
              <a:rPr lang="en-US" altLang="zh-TW" sz="18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342900" indent="-342900">
              <a:buFont typeface="+mj-lt"/>
              <a:buAutoNum type="arabicPeriod" startAt="15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close(</a:t>
            </a:r>
            <a:r>
              <a:rPr lang="en-US" altLang="zh-TW" sz="18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);   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關閉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stdin</a:t>
            </a:r>
            <a:endParaRPr lang="en-US" altLang="zh-TW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 startAt="15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dup(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pipefd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TW" sz="18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]); 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將</a:t>
            </a:r>
            <a:r>
              <a:rPr lang="en-US" altLang="zh-TW" sz="1800" dirty="0" err="1">
                <a:solidFill>
                  <a:srgbClr val="008400"/>
                </a:solidFill>
                <a:latin typeface="Menlo" panose="020B0609030804020204" pitchFamily="49" charset="0"/>
              </a:rPr>
              <a:t>pipefd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[0]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複製到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stdin</a:t>
            </a:r>
            <a:endParaRPr lang="en-US" altLang="zh-TW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 startAt="15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close(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pipefd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TW" sz="1800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]);   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將沒用到的關閉</a:t>
            </a:r>
            <a:endParaRPr lang="zh-TW" altLang="en-US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 startAt="15"/>
            </a:pPr>
            <a:r>
              <a:rPr lang="zh-TW" alt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close(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pipefd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TW" sz="18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]);   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將沒用到的關閉</a:t>
            </a:r>
            <a:endParaRPr lang="zh-TW" altLang="en-US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 startAt="15"/>
            </a:pPr>
            <a:r>
              <a:rPr lang="zh-TW" alt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execlp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800" dirty="0">
                <a:solidFill>
                  <a:srgbClr val="D12F1B"/>
                </a:solidFill>
                <a:latin typeface="Menlo" panose="020B0609030804020204" pitchFamily="49" charset="0"/>
              </a:rPr>
              <a:t>"</a:t>
            </a:r>
            <a:r>
              <a:rPr lang="en-US" altLang="zh-TW" sz="1800" dirty="0" err="1">
                <a:solidFill>
                  <a:srgbClr val="D12F1B"/>
                </a:solidFill>
                <a:latin typeface="Menlo" panose="020B0609030804020204" pitchFamily="49" charset="0"/>
              </a:rPr>
              <a:t>wc</a:t>
            </a:r>
            <a:r>
              <a:rPr lang="en-US" altLang="zh-TW" sz="1800" dirty="0">
                <a:solidFill>
                  <a:srgbClr val="D12F1B"/>
                </a:solidFill>
                <a:latin typeface="Menlo" panose="020B0609030804020204" pitchFamily="49" charset="0"/>
              </a:rPr>
              <a:t>"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US" altLang="zh-TW" sz="1800" dirty="0">
                <a:solidFill>
                  <a:srgbClr val="D12F1B"/>
                </a:solidFill>
                <a:latin typeface="Menlo" panose="020B0609030804020204" pitchFamily="49" charset="0"/>
              </a:rPr>
              <a:t>"</a:t>
            </a:r>
            <a:r>
              <a:rPr lang="en-US" altLang="zh-TW" sz="1800" dirty="0" err="1">
                <a:solidFill>
                  <a:srgbClr val="D12F1B"/>
                </a:solidFill>
                <a:latin typeface="Menlo" panose="020B0609030804020204" pitchFamily="49" charset="0"/>
              </a:rPr>
              <a:t>wc</a:t>
            </a:r>
            <a:r>
              <a:rPr lang="en-US" altLang="zh-TW" sz="1800" dirty="0">
                <a:solidFill>
                  <a:srgbClr val="D12F1B"/>
                </a:solidFill>
                <a:latin typeface="Menlo" panose="020B0609030804020204" pitchFamily="49" charset="0"/>
              </a:rPr>
              <a:t>"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1800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);   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執行</a:t>
            </a:r>
            <a:r>
              <a:rPr lang="en-US" altLang="zh-TW" sz="1800" dirty="0" err="1">
                <a:solidFill>
                  <a:srgbClr val="008400"/>
                </a:solidFill>
                <a:latin typeface="Menlo" panose="020B0609030804020204" pitchFamily="49" charset="0"/>
              </a:rPr>
              <a:t>wc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，</a:t>
            </a:r>
            <a:r>
              <a:rPr lang="en-US" altLang="zh-TW" sz="1800" dirty="0" err="1">
                <a:solidFill>
                  <a:srgbClr val="008400"/>
                </a:solidFill>
                <a:latin typeface="Menlo" panose="020B0609030804020204" pitchFamily="49" charset="0"/>
              </a:rPr>
              <a:t>wc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將透過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stdin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從</a:t>
            </a:r>
            <a:r>
              <a:rPr lang="en-US" altLang="zh-TW" sz="1800" dirty="0" err="1">
                <a:solidFill>
                  <a:srgbClr val="008400"/>
                </a:solidFill>
                <a:latin typeface="Menlo" panose="020B0609030804020204" pitchFamily="49" charset="0"/>
              </a:rPr>
              <a:t>pipefd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[0]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讀入資料</a:t>
            </a:r>
          </a:p>
          <a:p>
            <a:pPr marL="342900" indent="-342900">
              <a:buFont typeface="+mj-lt"/>
              <a:buAutoNum type="arabicPeriod" startAt="15"/>
            </a:pPr>
            <a:r>
              <a:rPr lang="zh-TW" alt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} </a:t>
            </a:r>
            <a:r>
              <a:rPr lang="en-US" altLang="zh-TW" sz="1800" dirty="0">
                <a:solidFill>
                  <a:srgbClr val="BA2DA2"/>
                </a:solidFill>
                <a:latin typeface="Menlo" panose="020B0609030804020204" pitchFamily="49" charset="0"/>
              </a:rPr>
              <a:t>else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800" dirty="0">
                <a:solidFill>
                  <a:srgbClr val="D12F1B"/>
                </a:solidFill>
                <a:latin typeface="Menlo" panose="020B0609030804020204" pitchFamily="49" charset="0"/>
              </a:rPr>
              <a:t>"2nd child's </a:t>
            </a:r>
            <a:r>
              <a:rPr lang="en-US" altLang="zh-TW" sz="1800" dirty="0" err="1">
                <a:solidFill>
                  <a:srgbClr val="D12F1B"/>
                </a:solidFill>
                <a:latin typeface="Menlo" panose="020B0609030804020204" pitchFamily="49" charset="0"/>
              </a:rPr>
              <a:t>pid</a:t>
            </a:r>
            <a:r>
              <a:rPr lang="en-US" altLang="zh-TW" sz="1800" dirty="0">
                <a:solidFill>
                  <a:srgbClr val="D12F1B"/>
                </a:solidFill>
                <a:latin typeface="Menlo" panose="020B0609030804020204" pitchFamily="49" charset="0"/>
              </a:rPr>
              <a:t> = %d\n"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, pid2);</a:t>
            </a:r>
          </a:p>
          <a:p>
            <a:pPr marL="342900" indent="-342900">
              <a:buFont typeface="+mj-lt"/>
              <a:buAutoNum type="arabicPeriod" startAt="15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pPr marL="342900" indent="-342900">
              <a:buFont typeface="+mj-lt"/>
              <a:buAutoNum type="arabicPeriod" startAt="15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//parent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一定要記得關掉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pipe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不然</a:t>
            </a:r>
            <a:r>
              <a:rPr lang="en-US" altLang="zh-TW" sz="1800" dirty="0" err="1">
                <a:solidFill>
                  <a:srgbClr val="008400"/>
                </a:solidFill>
                <a:latin typeface="Menlo" panose="020B0609030804020204" pitchFamily="49" charset="0"/>
              </a:rPr>
              <a:t>wc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不會結束（因為沒有接到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EOF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）</a:t>
            </a:r>
          </a:p>
          <a:p>
            <a:pPr marL="342900" indent="-342900">
              <a:buFont typeface="+mj-lt"/>
              <a:buAutoNum type="arabicPeriod" startAt="15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close(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pipefd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TW" sz="18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]); close(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pipefd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TW" sz="1800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]);</a:t>
            </a:r>
          </a:p>
          <a:p>
            <a:pPr marL="342900" indent="-342900">
              <a:buFont typeface="+mj-lt"/>
              <a:buAutoNum type="arabicPeriod" startAt="15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800" dirty="0">
                <a:solidFill>
                  <a:srgbClr val="D12F1B"/>
                </a:solidFill>
                <a:latin typeface="Menlo" panose="020B0609030804020204" pitchFamily="49" charset="0"/>
              </a:rPr>
              <a:t>"child %d\</a:t>
            </a:r>
            <a:r>
              <a:rPr lang="en-US" altLang="zh-TW" sz="1800" dirty="0" err="1">
                <a:solidFill>
                  <a:srgbClr val="D12F1B"/>
                </a:solidFill>
                <a:latin typeface="Menlo" panose="020B0609030804020204" pitchFamily="49" charset="0"/>
              </a:rPr>
              <a:t>n"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,wait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(&amp;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wstat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));</a:t>
            </a:r>
          </a:p>
          <a:p>
            <a:pPr marL="342900" indent="-342900">
              <a:buFont typeface="+mj-lt"/>
              <a:buAutoNum type="arabicPeriod" startAt="15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800" dirty="0">
                <a:solidFill>
                  <a:srgbClr val="D12F1B"/>
                </a:solidFill>
                <a:latin typeface="Menlo" panose="020B0609030804020204" pitchFamily="49" charset="0"/>
              </a:rPr>
              <a:t>"child %d\</a:t>
            </a:r>
            <a:r>
              <a:rPr lang="en-US" altLang="zh-TW" sz="1800" dirty="0" err="1">
                <a:solidFill>
                  <a:srgbClr val="D12F1B"/>
                </a:solidFill>
                <a:latin typeface="Menlo" panose="020B0609030804020204" pitchFamily="49" charset="0"/>
              </a:rPr>
              <a:t>n"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,wait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(&amp;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wstat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));</a:t>
            </a:r>
          </a:p>
          <a:p>
            <a:pPr marL="342900" indent="-342900">
              <a:buFont typeface="+mj-lt"/>
              <a:buAutoNum type="arabicPeriod" startAt="15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315512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程式說明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zh-TW" altLang="en-US" dirty="0"/>
              <a:t>父行程先建立</a:t>
            </a:r>
            <a:r>
              <a:rPr kumimoji="1" lang="en-US" altLang="zh-TW" dirty="0" err="1"/>
              <a:t>fd</a:t>
            </a:r>
            <a:r>
              <a:rPr kumimoji="1" lang="en-US" altLang="zh-TW" dirty="0"/>
              <a:t>[2]</a:t>
            </a:r>
          </a:p>
          <a:p>
            <a:r>
              <a:rPr kumimoji="1" lang="zh-TW" altLang="en-US" dirty="0"/>
              <a:t>二個子行程分別關閉</a:t>
            </a:r>
            <a:r>
              <a:rPr kumimoji="1" lang="en-US" altLang="zh-TW" dirty="0" err="1"/>
              <a:t>stdin</a:t>
            </a:r>
            <a:r>
              <a:rPr kumimoji="1" lang="zh-TW" altLang="en-US" dirty="0"/>
              <a:t>和</a:t>
            </a:r>
            <a:r>
              <a:rPr kumimoji="1" lang="en-US" altLang="zh-TW" dirty="0" err="1"/>
              <a:t>stdout</a:t>
            </a:r>
            <a:endParaRPr kumimoji="1" lang="en-US" altLang="zh-TW" dirty="0"/>
          </a:p>
          <a:p>
            <a:r>
              <a:rPr kumimoji="1" lang="zh-TW" altLang="en-US" dirty="0"/>
              <a:t>隨後立即使用</a:t>
            </a:r>
            <a:r>
              <a:rPr kumimoji="1" lang="en-US" altLang="zh-TW" dirty="0"/>
              <a:t>dup</a:t>
            </a:r>
            <a:r>
              <a:rPr kumimoji="1" lang="zh-TW" altLang="en-US" dirty="0"/>
              <a:t>將</a:t>
            </a:r>
            <a:r>
              <a:rPr kumimoji="1" lang="en-US" altLang="zh-TW" dirty="0" err="1"/>
              <a:t>stdin</a:t>
            </a:r>
            <a:r>
              <a:rPr kumimoji="1" lang="zh-TW" altLang="en-US" dirty="0"/>
              <a:t>和</a:t>
            </a:r>
            <a:r>
              <a:rPr kumimoji="1" lang="en-US" altLang="zh-TW" dirty="0" err="1"/>
              <a:t>stdout</a:t>
            </a:r>
            <a:r>
              <a:rPr kumimoji="1" lang="zh-TW" altLang="en-US" dirty="0"/>
              <a:t>轉向到</a:t>
            </a:r>
            <a:r>
              <a:rPr kumimoji="1" lang="en-US" altLang="zh-TW" dirty="0"/>
              <a:t>pipe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66609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示意圖</a:t>
            </a:r>
          </a:p>
        </p:txBody>
      </p:sp>
      <p:sp>
        <p:nvSpPr>
          <p:cNvPr id="5" name="矩形 4"/>
          <p:cNvSpPr/>
          <p:nvPr/>
        </p:nvSpPr>
        <p:spPr>
          <a:xfrm>
            <a:off x="2141316" y="4077185"/>
            <a:ext cx="1331088" cy="1331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TW" altLang="en-US" dirty="0"/>
              <a:t>子行程</a:t>
            </a:r>
            <a:endParaRPr kumimoji="1" lang="en-US" altLang="zh-TW" dirty="0"/>
          </a:p>
        </p:txBody>
      </p:sp>
      <p:sp>
        <p:nvSpPr>
          <p:cNvPr id="6" name="矩形 5"/>
          <p:cNvSpPr/>
          <p:nvPr/>
        </p:nvSpPr>
        <p:spPr>
          <a:xfrm>
            <a:off x="8079130" y="4077185"/>
            <a:ext cx="1331088" cy="1331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子行程</a:t>
            </a:r>
            <a:endParaRPr kumimoji="1" lang="en-US" altLang="zh-TW" dirty="0"/>
          </a:p>
        </p:txBody>
      </p:sp>
      <p:cxnSp>
        <p:nvCxnSpPr>
          <p:cNvPr id="7" name="直線箭頭接點 6"/>
          <p:cNvCxnSpPr>
            <a:stCxn id="8" idx="3"/>
            <a:endCxn id="6" idx="3"/>
          </p:cNvCxnSpPr>
          <p:nvPr/>
        </p:nvCxnSpPr>
        <p:spPr>
          <a:xfrm>
            <a:off x="3472404" y="4742729"/>
            <a:ext cx="1140107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/>
          <p:cNvCxnSpPr>
            <a:stCxn id="6" idx="0"/>
            <a:endCxn id="9" idx="1"/>
          </p:cNvCxnSpPr>
          <p:nvPr/>
        </p:nvCxnSpPr>
        <p:spPr>
          <a:xfrm>
            <a:off x="6798679" y="4742729"/>
            <a:ext cx="1280451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061864" y="4540170"/>
            <a:ext cx="821079" cy="4051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/>
              <a:t>stdout</a:t>
            </a:r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513055" y="4540170"/>
            <a:ext cx="821079" cy="4051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/>
              <a:t>stdin</a:t>
            </a:r>
            <a:endParaRPr kumimoji="1"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110223" y="1552848"/>
            <a:ext cx="1331088" cy="1331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父行程</a:t>
            </a:r>
            <a:endParaRPr kumimoji="1" lang="en-US" altLang="zh-TW" dirty="0"/>
          </a:p>
        </p:txBody>
      </p:sp>
      <p:cxnSp>
        <p:nvCxnSpPr>
          <p:cNvPr id="12" name="直線箭頭接點 11"/>
          <p:cNvCxnSpPr>
            <a:stCxn id="11" idx="2"/>
            <a:endCxn id="5" idx="0"/>
          </p:cNvCxnSpPr>
          <p:nvPr/>
        </p:nvCxnSpPr>
        <p:spPr>
          <a:xfrm flipH="1">
            <a:off x="2806860" y="2883936"/>
            <a:ext cx="2968907" cy="1193249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/>
          <p:cNvCxnSpPr>
            <a:stCxn id="11" idx="2"/>
            <a:endCxn id="6" idx="0"/>
          </p:cNvCxnSpPr>
          <p:nvPr/>
        </p:nvCxnSpPr>
        <p:spPr>
          <a:xfrm>
            <a:off x="5775767" y="2883936"/>
            <a:ext cx="2968907" cy="1193249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D8C7B22F-7DE2-4545-A7B7-F7899A5B7B4D}"/>
              </a:ext>
            </a:extLst>
          </p:cNvPr>
          <p:cNvSpPr txBox="1"/>
          <p:nvPr/>
        </p:nvSpPr>
        <p:spPr>
          <a:xfrm rot="20160843">
            <a:off x="3789678" y="3050809"/>
            <a:ext cx="774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fork()</a:t>
            </a:r>
            <a:endParaRPr kumimoji="1" lang="zh-TW" altLang="en-US" sz="20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553C465-E752-CB4E-A4B4-151A71D6D36A}"/>
              </a:ext>
            </a:extLst>
          </p:cNvPr>
          <p:cNvSpPr txBox="1"/>
          <p:nvPr/>
        </p:nvSpPr>
        <p:spPr>
          <a:xfrm rot="1353435">
            <a:off x="7051553" y="3057710"/>
            <a:ext cx="774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fork()</a:t>
            </a:r>
            <a:endParaRPr kumimoji="1" lang="zh-TW" altLang="en-US" sz="2000" dirty="0"/>
          </a:p>
        </p:txBody>
      </p:sp>
      <p:pic>
        <p:nvPicPr>
          <p:cNvPr id="16" name="Picture 2" descr="「pipe png」的圖片搜尋結果">
            <a:extLst>
              <a:ext uri="{FF2B5EF4-FFF2-40B4-BE49-F238E27FC236}">
                <a16:creationId xmlns:a16="http://schemas.microsoft.com/office/drawing/2014/main" id="{8D905D99-9E51-AF42-98ED-A055AC49C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447" y="4103871"/>
            <a:ext cx="359664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4452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AF033547-47B6-1B4C-851A-2CE63E4630A1}"/>
              </a:ext>
            </a:extLst>
          </p:cNvPr>
          <p:cNvGrpSpPr/>
          <p:nvPr/>
        </p:nvGrpSpPr>
        <p:grpSpPr>
          <a:xfrm>
            <a:off x="8175469" y="4128066"/>
            <a:ext cx="1465393" cy="1465393"/>
            <a:chOff x="527050" y="5023416"/>
            <a:chExt cx="1465393" cy="1465393"/>
          </a:xfrm>
        </p:grpSpPr>
        <p:pic>
          <p:nvPicPr>
            <p:cNvPr id="20" name="Picture 2" descr="「app png」的圖片搜尋結果">
              <a:hlinkClick r:id="rId2"/>
              <a:extLst>
                <a:ext uri="{FF2B5EF4-FFF2-40B4-BE49-F238E27FC236}">
                  <a16:creationId xmlns:a16="http://schemas.microsoft.com/office/drawing/2014/main" id="{9F0C2DBB-61F5-D840-B4FB-39467F3BC8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050" y="5023416"/>
              <a:ext cx="1465393" cy="1465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235D343A-A00E-8E4A-8F13-8C823818BAFC}"/>
                </a:ext>
              </a:extLst>
            </p:cNvPr>
            <p:cNvSpPr txBox="1"/>
            <p:nvPr/>
          </p:nvSpPr>
          <p:spPr>
            <a:xfrm>
              <a:off x="590550" y="5257800"/>
              <a:ext cx="13398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TW" altLang="en-US" b="1" dirty="0">
                  <a:solidFill>
                    <a:schemeClr val="bg1"/>
                  </a:solidFill>
                </a:rPr>
                <a:t>子行程</a:t>
              </a:r>
              <a:endParaRPr kumimoji="1" lang="en-US" altLang="zh-TW" b="1" dirty="0">
                <a:solidFill>
                  <a:schemeClr val="bg1"/>
                </a:solidFill>
              </a:endParaRPr>
            </a:p>
            <a:p>
              <a:pPr algn="r"/>
              <a:r>
                <a:rPr kumimoji="1" lang="en-US" altLang="zh-TW" b="1" dirty="0">
                  <a:solidFill>
                    <a:schemeClr val="bg1"/>
                  </a:solidFill>
                </a:rPr>
                <a:t>exec(“</a:t>
              </a:r>
              <a:r>
                <a:rPr kumimoji="1" lang="en-US" altLang="zh-TW" b="1" dirty="0" err="1">
                  <a:solidFill>
                    <a:schemeClr val="bg1"/>
                  </a:solidFill>
                </a:rPr>
                <a:t>wc</a:t>
              </a:r>
              <a:r>
                <a:rPr kumimoji="1" lang="en-US" altLang="zh-TW" b="1" dirty="0">
                  <a:solidFill>
                    <a:schemeClr val="bg1"/>
                  </a:solidFill>
                </a:rPr>
                <a:t>”)</a:t>
              </a: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30053F62-171C-7348-93BA-F353A1F05440}"/>
              </a:ext>
            </a:extLst>
          </p:cNvPr>
          <p:cNvGrpSpPr/>
          <p:nvPr/>
        </p:nvGrpSpPr>
        <p:grpSpPr>
          <a:xfrm>
            <a:off x="1812356" y="4128066"/>
            <a:ext cx="1465393" cy="1465393"/>
            <a:chOff x="527050" y="5023416"/>
            <a:chExt cx="1465393" cy="1465393"/>
          </a:xfrm>
        </p:grpSpPr>
        <p:pic>
          <p:nvPicPr>
            <p:cNvPr id="1026" name="Picture 2" descr="「app png」的圖片搜尋結果">
              <a:hlinkClick r:id="rId2"/>
              <a:extLst>
                <a:ext uri="{FF2B5EF4-FFF2-40B4-BE49-F238E27FC236}">
                  <a16:creationId xmlns:a16="http://schemas.microsoft.com/office/drawing/2014/main" id="{4319B851-A1CA-A648-A239-5B78EB4F44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050" y="5023416"/>
              <a:ext cx="1465393" cy="1465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414F2083-9FE2-7042-94AE-9F6A02053F0E}"/>
                </a:ext>
              </a:extLst>
            </p:cNvPr>
            <p:cNvSpPr txBox="1"/>
            <p:nvPr/>
          </p:nvSpPr>
          <p:spPr>
            <a:xfrm>
              <a:off x="590550" y="5257800"/>
              <a:ext cx="13398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b="1" dirty="0">
                  <a:solidFill>
                    <a:schemeClr val="bg1"/>
                  </a:solidFill>
                </a:rPr>
                <a:t>子行程</a:t>
              </a:r>
              <a:endParaRPr kumimoji="1" lang="en-US" altLang="zh-TW" b="1" dirty="0">
                <a:solidFill>
                  <a:schemeClr val="bg1"/>
                </a:solidFill>
              </a:endParaRPr>
            </a:p>
            <a:p>
              <a:r>
                <a:rPr kumimoji="1" lang="en-US" altLang="zh-TW" b="1" dirty="0">
                  <a:solidFill>
                    <a:schemeClr val="bg1"/>
                  </a:solidFill>
                </a:rPr>
                <a:t>exec(“ls”)</a:t>
              </a: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示意圖</a:t>
            </a:r>
          </a:p>
        </p:txBody>
      </p:sp>
      <p:cxnSp>
        <p:nvCxnSpPr>
          <p:cNvPr id="7" name="直線箭頭接點 6"/>
          <p:cNvCxnSpPr>
            <a:cxnSpLocks/>
            <a:stCxn id="8" idx="3"/>
          </p:cNvCxnSpPr>
          <p:nvPr/>
        </p:nvCxnSpPr>
        <p:spPr>
          <a:xfrm>
            <a:off x="3472404" y="4742729"/>
            <a:ext cx="1140107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/>
          <p:cNvCxnSpPr>
            <a:cxnSpLocks/>
            <a:endCxn id="9" idx="1"/>
          </p:cNvCxnSpPr>
          <p:nvPr/>
        </p:nvCxnSpPr>
        <p:spPr>
          <a:xfrm>
            <a:off x="6798679" y="4742729"/>
            <a:ext cx="1280451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061864" y="4540170"/>
            <a:ext cx="821079" cy="4051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/>
              <a:t>stdout</a:t>
            </a:r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513055" y="4540170"/>
            <a:ext cx="821079" cy="4051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/>
              <a:t>stdin</a:t>
            </a:r>
            <a:endParaRPr kumimoji="1"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110223" y="1552848"/>
            <a:ext cx="1331088" cy="1331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父行程</a:t>
            </a:r>
            <a:endParaRPr kumimoji="1" lang="en-US" altLang="zh-TW" dirty="0"/>
          </a:p>
          <a:p>
            <a:pPr algn="ctr"/>
            <a:r>
              <a:rPr kumimoji="1" lang="en-US" altLang="zh-TW" dirty="0"/>
              <a:t>wait();</a:t>
            </a:r>
          </a:p>
          <a:p>
            <a:pPr algn="ctr"/>
            <a:r>
              <a:rPr kumimoji="1" lang="en-US" altLang="zh-TW" dirty="0"/>
              <a:t>wait();</a:t>
            </a:r>
          </a:p>
        </p:txBody>
      </p:sp>
      <p:cxnSp>
        <p:nvCxnSpPr>
          <p:cNvPr id="12" name="直線箭頭接點 11"/>
          <p:cNvCxnSpPr>
            <a:cxnSpLocks/>
            <a:stCxn id="1026" idx="0"/>
          </p:cNvCxnSpPr>
          <p:nvPr/>
        </p:nvCxnSpPr>
        <p:spPr>
          <a:xfrm flipV="1">
            <a:off x="2545053" y="2260600"/>
            <a:ext cx="2922298" cy="186746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/>
          <p:cNvCxnSpPr>
            <a:cxnSpLocks/>
            <a:stCxn id="20" idx="0"/>
          </p:cNvCxnSpPr>
          <p:nvPr/>
        </p:nvCxnSpPr>
        <p:spPr>
          <a:xfrm flipH="1" flipV="1">
            <a:off x="6203950" y="2520950"/>
            <a:ext cx="2704216" cy="160711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「pipe png」的圖片搜尋結果">
            <a:extLst>
              <a:ext uri="{FF2B5EF4-FFF2-40B4-BE49-F238E27FC236}">
                <a16:creationId xmlns:a16="http://schemas.microsoft.com/office/drawing/2014/main" id="{B22FDF72-9F56-2049-90BF-FF349BBB8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447" y="4103871"/>
            <a:ext cx="359664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3360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6D655E-A82F-064C-933E-590853EE8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結果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46FCCC-DCDC-E849-9C9A-387AD257788C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$ ./pipe4-2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1st child's 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= 27705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2nd child's 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= 27706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     18      18     139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child 27705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child 27706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$ ls | 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endParaRPr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     18      18     139</a:t>
            </a:r>
          </a:p>
          <a:p>
            <a:pPr marL="0" indent="0">
              <a:buNone/>
            </a:pPr>
            <a:endParaRPr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0023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425B36-B514-CA4E-9E6D-3C13A754E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pipe &amp; process group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113E55-9369-7C43-BB94-BDABCD15F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signal_ctr_c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signum)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kill(-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*pid1, signum);    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殺掉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process group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_exit(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  <a:endParaRPr lang="en-US" altLang="zh-TW" dirty="0"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main(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argc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**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pipe(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pipefd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pid1 = fork();   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產生第一個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child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(pid1==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setpgid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  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將第一個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child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設定為新的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group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close(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   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關閉</a:t>
            </a:r>
            <a:r>
              <a:rPr lang="en-US" altLang="zh-TW" dirty="0" err="1">
                <a:solidFill>
                  <a:srgbClr val="008400"/>
                </a:solidFill>
                <a:latin typeface="Menlo" panose="020B0609030804020204" pitchFamily="49" charset="0"/>
              </a:rPr>
              <a:t>stdout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dup(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pipefd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]); 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將</a:t>
            </a:r>
            <a:r>
              <a:rPr lang="en-US" altLang="zh-TW" dirty="0" err="1">
                <a:solidFill>
                  <a:srgbClr val="008400"/>
                </a:solidFill>
                <a:latin typeface="Menlo" panose="020B0609030804020204" pitchFamily="49" charset="0"/>
              </a:rPr>
              <a:t>pipefd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[1]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複製到</a:t>
            </a:r>
            <a:r>
              <a:rPr lang="en-US" altLang="zh-TW" dirty="0" err="1">
                <a:solidFill>
                  <a:srgbClr val="008400"/>
                </a:solidFill>
                <a:latin typeface="Menlo" panose="020B0609030804020204" pitchFamily="49" charset="0"/>
              </a:rPr>
              <a:t>stdout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close(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pipefd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]);   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將沒用到的關閉</a:t>
            </a:r>
            <a:endParaRPr lang="zh-TW" alt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close(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pipefd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]);   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將沒用到的關閉</a:t>
            </a:r>
            <a:endParaRPr lang="zh-TW" alt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execlp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"ls"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"ls"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"-R"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"/"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執行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ls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，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ls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會將東西藉由</a:t>
            </a:r>
            <a:r>
              <a:rPr lang="en-US" altLang="zh-TW" dirty="0" err="1">
                <a:solidFill>
                  <a:srgbClr val="008400"/>
                </a:solidFill>
                <a:latin typeface="Menlo" panose="020B0609030804020204" pitchFamily="49" charset="0"/>
              </a:rPr>
              <a:t>stdout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輸出到</a:t>
            </a:r>
            <a:r>
              <a:rPr lang="en-US" altLang="zh-TW" dirty="0" err="1">
                <a:solidFill>
                  <a:srgbClr val="008400"/>
                </a:solidFill>
                <a:latin typeface="Menlo" panose="020B0609030804020204" pitchFamily="49" charset="0"/>
              </a:rPr>
              <a:t>pipefd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[1]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}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else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"1st child's </a:t>
            </a:r>
            <a:r>
              <a:rPr lang="en-US" altLang="zh-TW" dirty="0" err="1">
                <a:solidFill>
                  <a:srgbClr val="D12F1B"/>
                </a:solidFill>
                <a:latin typeface="Menlo" panose="020B0609030804020204" pitchFamily="49" charset="0"/>
              </a:rPr>
              <a:t>pid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 = %d\n"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pid1);</a:t>
            </a:r>
            <a:endParaRPr lang="en-US" altLang="zh-TW" dirty="0">
              <a:solidFill>
                <a:srgbClr val="D12F1B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3563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5FD1C8-5D4B-C24F-9025-6E0FF2FD8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pipe &amp; process group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5DA4D5-4B7C-0741-B586-EADC9A007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514350" indent="-514350">
              <a:buFont typeface="+mj-lt"/>
              <a:buAutoNum type="arabicPeriod" startAt="16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(pid1&gt;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 startAt="16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pid2 = fork();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產生第二個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child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 startAt="16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(pid2==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 startAt="16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setpgid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pid1);   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第二個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child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加入第一個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child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的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group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 startAt="16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close(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   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關閉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stdin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 startAt="16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dup(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pipefd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]); 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將</a:t>
            </a:r>
            <a:r>
              <a:rPr lang="en-US" altLang="zh-TW" dirty="0" err="1">
                <a:solidFill>
                  <a:srgbClr val="008400"/>
                </a:solidFill>
                <a:latin typeface="Menlo" panose="020B0609030804020204" pitchFamily="49" charset="0"/>
              </a:rPr>
              <a:t>pipefd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[0]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複製到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stdin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 startAt="16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close(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pipefd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]);   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將沒用到的關閉</a:t>
            </a:r>
            <a:endParaRPr lang="zh-TW" alt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 startAt="16"/>
            </a:pP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close(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pipefd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]);   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將沒用到的關閉</a:t>
            </a:r>
            <a:endParaRPr lang="zh-TW" alt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 startAt="16"/>
            </a:pP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execlp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"</a:t>
            </a:r>
            <a:r>
              <a:rPr lang="en-US" altLang="zh-TW" dirty="0" err="1">
                <a:solidFill>
                  <a:srgbClr val="D12F1B"/>
                </a:solidFill>
                <a:latin typeface="Menlo" panose="020B0609030804020204" pitchFamily="49" charset="0"/>
              </a:rPr>
              <a:t>sort"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US" altLang="zh-TW" dirty="0" err="1">
                <a:solidFill>
                  <a:srgbClr val="D12F1B"/>
                </a:solidFill>
                <a:latin typeface="Menlo" panose="020B0609030804020204" pitchFamily="49" charset="0"/>
              </a:rPr>
              <a:t>"sort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   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執行</a:t>
            </a:r>
            <a:r>
              <a:rPr lang="en-US" altLang="zh-TW" dirty="0" err="1">
                <a:solidFill>
                  <a:srgbClr val="008400"/>
                </a:solidFill>
                <a:latin typeface="Menlo" panose="020B0609030804020204" pitchFamily="49" charset="0"/>
              </a:rPr>
              <a:t>wc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，</a:t>
            </a:r>
            <a:r>
              <a:rPr lang="en-US" altLang="zh-TW" dirty="0" err="1">
                <a:solidFill>
                  <a:srgbClr val="008400"/>
                </a:solidFill>
                <a:latin typeface="Menlo" panose="020B0609030804020204" pitchFamily="49" charset="0"/>
              </a:rPr>
              <a:t>wc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將透過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stdin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從</a:t>
            </a:r>
            <a:r>
              <a:rPr lang="en-US" altLang="zh-TW" dirty="0" err="1">
                <a:solidFill>
                  <a:srgbClr val="008400"/>
                </a:solidFill>
                <a:latin typeface="Menlo" panose="020B0609030804020204" pitchFamily="49" charset="0"/>
              </a:rPr>
              <a:t>pipefd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[0]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讀入資料</a:t>
            </a:r>
          </a:p>
          <a:p>
            <a:pPr marL="514350" indent="-514350">
              <a:buFont typeface="+mj-lt"/>
              <a:buAutoNum type="arabicPeriod" startAt="16"/>
            </a:pP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else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"2nd child's </a:t>
            </a:r>
            <a:r>
              <a:rPr lang="en-US" altLang="zh-TW" dirty="0" err="1">
                <a:solidFill>
                  <a:srgbClr val="D12F1B"/>
                </a:solidFill>
                <a:latin typeface="Menlo" panose="020B0609030804020204" pitchFamily="49" charset="0"/>
              </a:rPr>
              <a:t>pid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 = %d\n"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pid2);</a:t>
            </a:r>
          </a:p>
          <a:p>
            <a:pPr marL="514350" indent="-514350">
              <a:buFont typeface="+mj-lt"/>
              <a:buAutoNum type="arabicPeriod" startAt="16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pPr marL="514350" indent="-514350">
              <a:buFont typeface="+mj-lt"/>
              <a:buAutoNum type="arabicPeriod" startAt="16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close(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pipefd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]); close(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pipefd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]);     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//parent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一定要記得關掉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pipe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不然</a:t>
            </a:r>
            <a:r>
              <a:rPr lang="en-US" altLang="zh-TW" dirty="0" err="1">
                <a:solidFill>
                  <a:srgbClr val="008400"/>
                </a:solidFill>
                <a:latin typeface="Menlo" panose="020B0609030804020204" pitchFamily="49" charset="0"/>
              </a:rPr>
              <a:t>wc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不會結束（因為沒有接到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EOF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）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 startAt="16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signal(SIGINT,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signal_ctr_c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     	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/*parent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註冊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signal handler*/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 startAt="16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"child %d\</a:t>
            </a:r>
            <a:r>
              <a:rPr lang="en-US" altLang="zh-TW" dirty="0" err="1">
                <a:solidFill>
                  <a:srgbClr val="D12F1B"/>
                </a:solidFill>
                <a:latin typeface="Menlo" panose="020B0609030804020204" pitchFamily="49" charset="0"/>
              </a:rPr>
              <a:t>n"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,wait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wstat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));</a:t>
            </a:r>
          </a:p>
          <a:p>
            <a:pPr marL="514350" indent="-514350">
              <a:buFont typeface="+mj-lt"/>
              <a:buAutoNum type="arabicPeriod" startAt="16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"child %d\</a:t>
            </a:r>
            <a:r>
              <a:rPr lang="en-US" altLang="zh-TW" dirty="0" err="1">
                <a:solidFill>
                  <a:srgbClr val="D12F1B"/>
                </a:solidFill>
                <a:latin typeface="Menlo" panose="020B0609030804020204" pitchFamily="49" charset="0"/>
              </a:rPr>
              <a:t>n"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,wait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wstat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));</a:t>
            </a:r>
          </a:p>
          <a:p>
            <a:pPr marL="514350" indent="-514350">
              <a:buFont typeface="+mj-lt"/>
              <a:buAutoNum type="arabicPeriod" startAt="16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93650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pipe</a:t>
            </a:r>
            <a:r>
              <a:rPr kumimoji="1" lang="zh-TW" altLang="en-US" dirty="0"/>
              <a:t>的簡單程式（</a:t>
            </a:r>
            <a:r>
              <a:rPr kumimoji="1" lang="en-US" altLang="zh-TW" dirty="0"/>
              <a:t>pipe1.c</a:t>
            </a:r>
            <a:r>
              <a:rPr kumimoji="1" lang="zh-TW" altLang="en-US" dirty="0"/>
              <a:t>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643820"/>
                </a:solidFill>
                <a:latin typeface="Menlo-Regular" charset="0"/>
              </a:rPr>
              <a:t>#include 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&lt;</a:t>
            </a:r>
            <a:r>
              <a:rPr lang="en-US" altLang="zh-TW" dirty="0" err="1">
                <a:solidFill>
                  <a:srgbClr val="C41A16"/>
                </a:solidFill>
                <a:latin typeface="Menlo-Regular" charset="0"/>
              </a:rPr>
              <a:t>unistd.h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&gt;</a:t>
            </a:r>
            <a:endParaRPr lang="en-US" altLang="zh-TW" dirty="0">
              <a:solidFill>
                <a:srgbClr val="643820"/>
              </a:solidFill>
              <a:latin typeface="Menlo-Regular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643820"/>
                </a:solidFill>
                <a:latin typeface="Menlo-Regular" charset="0"/>
              </a:rPr>
              <a:t>#include 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&lt;</a:t>
            </a:r>
            <a:r>
              <a:rPr lang="en-US" altLang="zh-TW" dirty="0" err="1">
                <a:solidFill>
                  <a:srgbClr val="C41A16"/>
                </a:solidFill>
                <a:latin typeface="Menlo-Regular" charset="0"/>
              </a:rPr>
              <a:t>stdio.h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&gt;</a:t>
            </a:r>
            <a:endParaRPr lang="en-US" altLang="zh-TW" dirty="0">
              <a:solidFill>
                <a:srgbClr val="643820"/>
              </a:solidFill>
              <a:latin typeface="Menlo-Regular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dirty="0">
              <a:solidFill>
                <a:srgbClr val="000000"/>
              </a:solidFill>
              <a:latin typeface="Menlo-Regular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main(</a:t>
            </a:r>
            <a:r>
              <a:rPr lang="en-US" altLang="zh-TW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argc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TW" dirty="0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** 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argv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de-DE" altLang="zh-TW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de-DE" altLang="zh-TW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de-DE" altLang="zh-TW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TW" dirty="0" err="1">
                <a:solidFill>
                  <a:srgbClr val="000000"/>
                </a:solidFill>
                <a:latin typeface="Menlo-Regular" charset="0"/>
              </a:rPr>
              <a:t>pipefd</a:t>
            </a:r>
            <a:r>
              <a:rPr lang="de-DE" altLang="zh-TW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de-DE" altLang="zh-TW" dirty="0">
                <a:solidFill>
                  <a:srgbClr val="1C00CF"/>
                </a:solidFill>
                <a:latin typeface="Menlo-Regular" charset="0"/>
              </a:rPr>
              <a:t>2</a:t>
            </a:r>
            <a:r>
              <a:rPr lang="de-DE" altLang="zh-TW" dirty="0">
                <a:solidFill>
                  <a:srgbClr val="000000"/>
                </a:solidFill>
                <a:latin typeface="Menlo-Regular" charset="0"/>
              </a:rPr>
              <a:t>];</a:t>
            </a:r>
          </a:p>
          <a:p>
            <a:pPr marL="514350" indent="-514350">
              <a:buFont typeface="+mj-lt"/>
              <a:buAutoNum type="arabicPeriod"/>
            </a:pPr>
            <a:r>
              <a:rPr lang="pl-PL" altLang="zh-TW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pl-PL" altLang="zh-TW" dirty="0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pl-PL" altLang="zh-TW" dirty="0">
                <a:solidFill>
                  <a:srgbClr val="000000"/>
                </a:solidFill>
                <a:latin typeface="Menlo-Regular" charset="0"/>
              </a:rPr>
              <a:t> *</a:t>
            </a:r>
            <a:r>
              <a:rPr lang="pl-PL" altLang="zh-TW" dirty="0" err="1">
                <a:solidFill>
                  <a:srgbClr val="000000"/>
                </a:solidFill>
                <a:latin typeface="Menlo-Regular" charset="0"/>
              </a:rPr>
              <a:t>str</a:t>
            </a:r>
            <a:r>
              <a:rPr lang="pl-PL" altLang="zh-TW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pl-PL" altLang="zh-TW" dirty="0">
                <a:solidFill>
                  <a:srgbClr val="C41A16"/>
                </a:solidFill>
                <a:latin typeface="Menlo-Regular" charset="0"/>
              </a:rPr>
              <a:t>"hello\n\0"</a:t>
            </a:r>
            <a:r>
              <a:rPr lang="pl-PL" altLang="zh-TW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ro-RO" altLang="zh-TW" dirty="0" err="1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 buf[</a:t>
            </a:r>
            <a:r>
              <a:rPr lang="ro-RO" altLang="zh-TW" dirty="0">
                <a:solidFill>
                  <a:srgbClr val="1C00CF"/>
                </a:solidFill>
                <a:latin typeface="Menlo-Regular" charset="0"/>
              </a:rPr>
              <a:t>200</a:t>
            </a: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];</a:t>
            </a:r>
          </a:p>
          <a:p>
            <a:pPr marL="514350" indent="-514350">
              <a:buFont typeface="+mj-lt"/>
              <a:buAutoNum type="arabicPeriod"/>
            </a:pP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    pipe(</a:t>
            </a:r>
            <a:r>
              <a:rPr lang="ro-RO" altLang="zh-TW" dirty="0" err="1">
                <a:solidFill>
                  <a:srgbClr val="000000"/>
                </a:solidFill>
                <a:latin typeface="Menlo-Regular" charset="0"/>
              </a:rPr>
              <a:t>pipefd</a:t>
            </a: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ro-RO" altLang="zh-TW" dirty="0" err="1">
                <a:solidFill>
                  <a:srgbClr val="000000"/>
                </a:solidFill>
                <a:latin typeface="Menlo-Regular" charset="0"/>
              </a:rPr>
              <a:t>write</a:t>
            </a: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ro-RO" altLang="zh-TW" dirty="0" err="1">
                <a:solidFill>
                  <a:srgbClr val="000000"/>
                </a:solidFill>
                <a:latin typeface="Menlo-Regular" charset="0"/>
              </a:rPr>
              <a:t>pipefd</a:t>
            </a: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ro-RO" altLang="zh-TW" dirty="0">
                <a:solidFill>
                  <a:srgbClr val="1C00CF"/>
                </a:solidFill>
                <a:latin typeface="Menlo-Regular" charset="0"/>
              </a:rPr>
              <a:t>1</a:t>
            </a: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], </a:t>
            </a:r>
            <a:r>
              <a:rPr lang="ro-RO" altLang="zh-TW" dirty="0" err="1">
                <a:solidFill>
                  <a:srgbClr val="000000"/>
                </a:solidFill>
                <a:latin typeface="Menlo-Regular" charset="0"/>
              </a:rPr>
              <a:t>str</a:t>
            </a: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ro-RO" altLang="zh-TW" dirty="0" err="1">
                <a:solidFill>
                  <a:srgbClr val="AA0D91"/>
                </a:solidFill>
                <a:latin typeface="Menlo-Regular" charset="0"/>
              </a:rPr>
              <a:t>strlen</a:t>
            </a:r>
            <a:r>
              <a:rPr lang="ro-RO" altLang="zh-TW" dirty="0">
                <a:solidFill>
                  <a:srgbClr val="AA0D91"/>
                </a:solidFill>
                <a:latin typeface="Menlo-Regular" charset="0"/>
              </a:rPr>
              <a:t>(</a:t>
            </a:r>
            <a:r>
              <a:rPr lang="ro-RO" altLang="zh-TW" dirty="0" err="1">
                <a:solidFill>
                  <a:srgbClr val="AA0D91"/>
                </a:solidFill>
                <a:latin typeface="Menlo-Regular" charset="0"/>
              </a:rPr>
              <a:t>str</a:t>
            </a:r>
            <a:r>
              <a:rPr lang="ro-RO" altLang="zh-TW" dirty="0">
                <a:solidFill>
                  <a:srgbClr val="AA0D91"/>
                </a:solidFill>
                <a:latin typeface="Menlo-Regular" charset="0"/>
              </a:rPr>
              <a:t>)+1</a:t>
            </a: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));</a:t>
            </a:r>
          </a:p>
          <a:p>
            <a:pPr marL="514350" indent="-514350">
              <a:buFont typeface="+mj-lt"/>
              <a:buAutoNum type="arabicPeriod"/>
            </a:pPr>
            <a:r>
              <a:rPr lang="de-DE" altLang="zh-TW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de-DE" altLang="zh-TW" dirty="0" err="1">
                <a:solidFill>
                  <a:srgbClr val="000000"/>
                </a:solidFill>
                <a:latin typeface="Menlo-Regular" charset="0"/>
              </a:rPr>
              <a:t>read</a:t>
            </a:r>
            <a:r>
              <a:rPr lang="de-DE" altLang="zh-TW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TW" dirty="0" err="1">
                <a:solidFill>
                  <a:srgbClr val="000000"/>
                </a:solidFill>
                <a:latin typeface="Menlo-Regular" charset="0"/>
              </a:rPr>
              <a:t>pipefd</a:t>
            </a:r>
            <a:r>
              <a:rPr lang="de-DE" altLang="zh-TW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de-DE" altLang="zh-TW" dirty="0">
                <a:solidFill>
                  <a:srgbClr val="1C00CF"/>
                </a:solidFill>
                <a:latin typeface="Menlo-Regular" charset="0"/>
              </a:rPr>
              <a:t>0</a:t>
            </a:r>
            <a:r>
              <a:rPr lang="de-DE" altLang="zh-TW" dirty="0">
                <a:solidFill>
                  <a:srgbClr val="000000"/>
                </a:solidFill>
                <a:latin typeface="Menlo-Regular" charset="0"/>
              </a:rPr>
              <a:t>], </a:t>
            </a:r>
            <a:r>
              <a:rPr lang="de-DE" altLang="zh-TW" dirty="0" err="1">
                <a:solidFill>
                  <a:srgbClr val="000000"/>
                </a:solidFill>
                <a:latin typeface="Menlo-Regular" charset="0"/>
              </a:rPr>
              <a:t>buf</a:t>
            </a:r>
            <a:r>
              <a:rPr lang="de-DE" altLang="zh-TW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TW" dirty="0">
                <a:solidFill>
                  <a:srgbClr val="1C00CF"/>
                </a:solidFill>
                <a:latin typeface="Menlo-Regular" charset="0"/>
              </a:rPr>
              <a:t>200</a:t>
            </a:r>
            <a:r>
              <a:rPr lang="de-DE" altLang="zh-TW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ro-RO" altLang="zh-TW" dirty="0" err="1">
                <a:solidFill>
                  <a:srgbClr val="000000"/>
                </a:solidFill>
                <a:latin typeface="Menlo-Regular" charset="0"/>
              </a:rPr>
              <a:t>printf</a:t>
            </a: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ro-RO" altLang="zh-TW" dirty="0">
                <a:solidFill>
                  <a:srgbClr val="C41A16"/>
                </a:solidFill>
                <a:latin typeface="Menlo-Regular" charset="0"/>
              </a:rPr>
              <a:t>"%s"</a:t>
            </a: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, buf);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altLang="zh-TW" dirty="0">
                <a:solidFill>
                  <a:srgbClr val="AA0D91"/>
                </a:solidFill>
                <a:latin typeface="Menlo-Regular" charset="0"/>
              </a:rPr>
              <a:t>return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dirty="0">
                <a:solidFill>
                  <a:srgbClr val="1C00CF"/>
                </a:solidFill>
                <a:latin typeface="Menlo-Regular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43505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AF033547-47B6-1B4C-851A-2CE63E4630A1}"/>
              </a:ext>
            </a:extLst>
          </p:cNvPr>
          <p:cNvGrpSpPr/>
          <p:nvPr/>
        </p:nvGrpSpPr>
        <p:grpSpPr>
          <a:xfrm>
            <a:off x="8175469" y="4128066"/>
            <a:ext cx="1465393" cy="1465393"/>
            <a:chOff x="527050" y="5023416"/>
            <a:chExt cx="1465393" cy="1465393"/>
          </a:xfrm>
        </p:grpSpPr>
        <p:pic>
          <p:nvPicPr>
            <p:cNvPr id="20" name="Picture 2" descr="「app png」的圖片搜尋結果">
              <a:hlinkClick r:id="rId2"/>
              <a:extLst>
                <a:ext uri="{FF2B5EF4-FFF2-40B4-BE49-F238E27FC236}">
                  <a16:creationId xmlns:a16="http://schemas.microsoft.com/office/drawing/2014/main" id="{9F0C2DBB-61F5-D840-B4FB-39467F3BC8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050" y="5023416"/>
              <a:ext cx="1465393" cy="1465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235D343A-A00E-8E4A-8F13-8C823818BAFC}"/>
                </a:ext>
              </a:extLst>
            </p:cNvPr>
            <p:cNvSpPr txBox="1"/>
            <p:nvPr/>
          </p:nvSpPr>
          <p:spPr>
            <a:xfrm>
              <a:off x="590550" y="5257800"/>
              <a:ext cx="133984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TW" altLang="en-US" b="1" dirty="0">
                  <a:solidFill>
                    <a:schemeClr val="bg1"/>
                  </a:solidFill>
                </a:rPr>
                <a:t>子行程</a:t>
              </a:r>
              <a:endParaRPr kumimoji="1" lang="en-US" altLang="zh-TW" b="1" dirty="0">
                <a:solidFill>
                  <a:schemeClr val="bg1"/>
                </a:solidFill>
              </a:endParaRPr>
            </a:p>
            <a:p>
              <a:pPr algn="r"/>
              <a:r>
                <a:rPr kumimoji="1" lang="en-US" altLang="zh-TW" sz="1600" b="1" dirty="0">
                  <a:solidFill>
                    <a:schemeClr val="bg1"/>
                  </a:solidFill>
                </a:rPr>
                <a:t>exec(“sort”)</a:t>
              </a: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30053F62-171C-7348-93BA-F353A1F05440}"/>
              </a:ext>
            </a:extLst>
          </p:cNvPr>
          <p:cNvGrpSpPr/>
          <p:nvPr/>
        </p:nvGrpSpPr>
        <p:grpSpPr>
          <a:xfrm>
            <a:off x="1812356" y="4128066"/>
            <a:ext cx="1465393" cy="1465393"/>
            <a:chOff x="527050" y="5023416"/>
            <a:chExt cx="1465393" cy="1465393"/>
          </a:xfrm>
        </p:grpSpPr>
        <p:pic>
          <p:nvPicPr>
            <p:cNvPr id="1026" name="Picture 2" descr="「app png」的圖片搜尋結果">
              <a:hlinkClick r:id="rId2"/>
              <a:extLst>
                <a:ext uri="{FF2B5EF4-FFF2-40B4-BE49-F238E27FC236}">
                  <a16:creationId xmlns:a16="http://schemas.microsoft.com/office/drawing/2014/main" id="{4319B851-A1CA-A648-A239-5B78EB4F44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050" y="5023416"/>
              <a:ext cx="1465393" cy="1465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414F2083-9FE2-7042-94AE-9F6A02053F0E}"/>
                </a:ext>
              </a:extLst>
            </p:cNvPr>
            <p:cNvSpPr txBox="1"/>
            <p:nvPr/>
          </p:nvSpPr>
          <p:spPr>
            <a:xfrm>
              <a:off x="590550" y="5257800"/>
              <a:ext cx="13398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b="1" dirty="0">
                  <a:solidFill>
                    <a:schemeClr val="bg1"/>
                  </a:solidFill>
                </a:rPr>
                <a:t>子行程</a:t>
              </a:r>
              <a:endParaRPr kumimoji="1" lang="en-US" altLang="zh-TW" b="1" dirty="0">
                <a:solidFill>
                  <a:schemeClr val="bg1"/>
                </a:solidFill>
              </a:endParaRPr>
            </a:p>
            <a:p>
              <a:r>
                <a:rPr kumimoji="1" lang="en-US" altLang="zh-TW" b="1" dirty="0">
                  <a:solidFill>
                    <a:schemeClr val="bg1"/>
                  </a:solidFill>
                </a:rPr>
                <a:t>exec(“ls”)</a:t>
              </a: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示意圖</a:t>
            </a:r>
          </a:p>
        </p:txBody>
      </p:sp>
      <p:cxnSp>
        <p:nvCxnSpPr>
          <p:cNvPr id="7" name="直線箭頭接點 6"/>
          <p:cNvCxnSpPr>
            <a:cxnSpLocks/>
            <a:stCxn id="8" idx="3"/>
          </p:cNvCxnSpPr>
          <p:nvPr/>
        </p:nvCxnSpPr>
        <p:spPr>
          <a:xfrm>
            <a:off x="3472404" y="4742729"/>
            <a:ext cx="1140107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/>
          <p:cNvCxnSpPr>
            <a:cxnSpLocks/>
            <a:endCxn id="9" idx="1"/>
          </p:cNvCxnSpPr>
          <p:nvPr/>
        </p:nvCxnSpPr>
        <p:spPr>
          <a:xfrm>
            <a:off x="6798679" y="4742729"/>
            <a:ext cx="1280451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061864" y="4540170"/>
            <a:ext cx="821079" cy="4051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/>
              <a:t>stdout</a:t>
            </a:r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513055" y="4540170"/>
            <a:ext cx="821079" cy="4051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/>
              <a:t>stdin</a:t>
            </a:r>
            <a:endParaRPr kumimoji="1" lang="zh-TW" altLang="en-US" dirty="0"/>
          </a:p>
        </p:txBody>
      </p:sp>
      <p:pic>
        <p:nvPicPr>
          <p:cNvPr id="18" name="Picture 2" descr="「pipe png」的圖片搜尋結果">
            <a:extLst>
              <a:ext uri="{FF2B5EF4-FFF2-40B4-BE49-F238E27FC236}">
                <a16:creationId xmlns:a16="http://schemas.microsoft.com/office/drawing/2014/main" id="{B22FDF72-9F56-2049-90BF-FF349BBB8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447" y="4103871"/>
            <a:ext cx="359664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98FCFDB8-F8AD-4045-9D2D-36BF7B25869D}"/>
              </a:ext>
            </a:extLst>
          </p:cNvPr>
          <p:cNvSpPr/>
          <p:nvPr/>
        </p:nvSpPr>
        <p:spPr>
          <a:xfrm>
            <a:off x="5110223" y="1552848"/>
            <a:ext cx="1331088" cy="1331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父行程</a:t>
            </a:r>
            <a:endParaRPr kumimoji="1" lang="en-US" altLang="zh-TW" dirty="0"/>
          </a:p>
          <a:p>
            <a:pPr algn="ctr"/>
            <a:endParaRPr kumimoji="1" lang="en-US" altLang="zh-TW" dirty="0"/>
          </a:p>
          <a:p>
            <a:pPr algn="ctr"/>
            <a:r>
              <a:rPr kumimoji="1" lang="en-US" altLang="zh-TW" dirty="0"/>
              <a:t>wait();</a:t>
            </a:r>
          </a:p>
          <a:p>
            <a:pPr algn="ctr"/>
            <a:r>
              <a:rPr kumimoji="1" lang="en-US" altLang="zh-TW" dirty="0"/>
              <a:t>wait();</a:t>
            </a:r>
          </a:p>
        </p:txBody>
      </p: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C17EE3F7-5AF9-9D4C-9918-0E55ED8759EE}"/>
              </a:ext>
            </a:extLst>
          </p:cNvPr>
          <p:cNvCxnSpPr>
            <a:cxnSpLocks/>
          </p:cNvCxnSpPr>
          <p:nvPr/>
        </p:nvCxnSpPr>
        <p:spPr>
          <a:xfrm flipV="1">
            <a:off x="2545053" y="2413000"/>
            <a:ext cx="2890547" cy="171506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8A74768C-CEB0-F447-AD81-3C9A076FEB62}"/>
              </a:ext>
            </a:extLst>
          </p:cNvPr>
          <p:cNvCxnSpPr>
            <a:cxnSpLocks/>
          </p:cNvCxnSpPr>
          <p:nvPr/>
        </p:nvCxnSpPr>
        <p:spPr>
          <a:xfrm flipH="1" flipV="1">
            <a:off x="6146800" y="2673350"/>
            <a:ext cx="2761366" cy="145471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4887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AF033547-47B6-1B4C-851A-2CE63E4630A1}"/>
              </a:ext>
            </a:extLst>
          </p:cNvPr>
          <p:cNvGrpSpPr/>
          <p:nvPr/>
        </p:nvGrpSpPr>
        <p:grpSpPr>
          <a:xfrm>
            <a:off x="8175469" y="4128066"/>
            <a:ext cx="1465393" cy="1465393"/>
            <a:chOff x="527050" y="5023416"/>
            <a:chExt cx="1465393" cy="1465393"/>
          </a:xfrm>
        </p:grpSpPr>
        <p:pic>
          <p:nvPicPr>
            <p:cNvPr id="20" name="Picture 2" descr="「app png」的圖片搜尋結果">
              <a:hlinkClick r:id="rId2"/>
              <a:extLst>
                <a:ext uri="{FF2B5EF4-FFF2-40B4-BE49-F238E27FC236}">
                  <a16:creationId xmlns:a16="http://schemas.microsoft.com/office/drawing/2014/main" id="{9F0C2DBB-61F5-D840-B4FB-39467F3BC8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050" y="5023416"/>
              <a:ext cx="1465393" cy="1465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235D343A-A00E-8E4A-8F13-8C823818BAFC}"/>
                </a:ext>
              </a:extLst>
            </p:cNvPr>
            <p:cNvSpPr txBox="1"/>
            <p:nvPr/>
          </p:nvSpPr>
          <p:spPr>
            <a:xfrm>
              <a:off x="590550" y="5257800"/>
              <a:ext cx="133984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TW" altLang="en-US" b="1" dirty="0">
                  <a:solidFill>
                    <a:schemeClr val="bg1"/>
                  </a:solidFill>
                </a:rPr>
                <a:t>子行程</a:t>
              </a:r>
              <a:endParaRPr kumimoji="1" lang="en-US" altLang="zh-TW" b="1" dirty="0">
                <a:solidFill>
                  <a:schemeClr val="bg1"/>
                </a:solidFill>
              </a:endParaRPr>
            </a:p>
            <a:p>
              <a:pPr algn="r"/>
              <a:r>
                <a:rPr kumimoji="1" lang="en-US" altLang="zh-TW" sz="1600" b="1" dirty="0">
                  <a:solidFill>
                    <a:schemeClr val="bg1"/>
                  </a:solidFill>
                </a:rPr>
                <a:t>exec(“sort”)</a:t>
              </a: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30053F62-171C-7348-93BA-F353A1F05440}"/>
              </a:ext>
            </a:extLst>
          </p:cNvPr>
          <p:cNvGrpSpPr/>
          <p:nvPr/>
        </p:nvGrpSpPr>
        <p:grpSpPr>
          <a:xfrm>
            <a:off x="1812356" y="4128066"/>
            <a:ext cx="1465393" cy="1465393"/>
            <a:chOff x="527050" y="5023416"/>
            <a:chExt cx="1465393" cy="1465393"/>
          </a:xfrm>
        </p:grpSpPr>
        <p:pic>
          <p:nvPicPr>
            <p:cNvPr id="1026" name="Picture 2" descr="「app png」的圖片搜尋結果">
              <a:hlinkClick r:id="rId2"/>
              <a:extLst>
                <a:ext uri="{FF2B5EF4-FFF2-40B4-BE49-F238E27FC236}">
                  <a16:creationId xmlns:a16="http://schemas.microsoft.com/office/drawing/2014/main" id="{4319B851-A1CA-A648-A239-5B78EB4F44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050" y="5023416"/>
              <a:ext cx="1465393" cy="1465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414F2083-9FE2-7042-94AE-9F6A02053F0E}"/>
                </a:ext>
              </a:extLst>
            </p:cNvPr>
            <p:cNvSpPr txBox="1"/>
            <p:nvPr/>
          </p:nvSpPr>
          <p:spPr>
            <a:xfrm>
              <a:off x="590550" y="5257800"/>
              <a:ext cx="13398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b="1" dirty="0">
                  <a:solidFill>
                    <a:schemeClr val="bg1"/>
                  </a:solidFill>
                </a:rPr>
                <a:t>子行程</a:t>
              </a:r>
              <a:endParaRPr kumimoji="1" lang="en-US" altLang="zh-TW" b="1" dirty="0">
                <a:solidFill>
                  <a:schemeClr val="bg1"/>
                </a:solidFill>
              </a:endParaRPr>
            </a:p>
            <a:p>
              <a:r>
                <a:rPr kumimoji="1" lang="en-US" altLang="zh-TW" b="1" dirty="0">
                  <a:solidFill>
                    <a:schemeClr val="bg1"/>
                  </a:solidFill>
                </a:rPr>
                <a:t>exec(“ls”)</a:t>
              </a: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示意圖</a:t>
            </a:r>
          </a:p>
        </p:txBody>
      </p:sp>
      <p:cxnSp>
        <p:nvCxnSpPr>
          <p:cNvPr id="7" name="直線箭頭接點 6"/>
          <p:cNvCxnSpPr>
            <a:cxnSpLocks/>
            <a:stCxn id="8" idx="3"/>
          </p:cNvCxnSpPr>
          <p:nvPr/>
        </p:nvCxnSpPr>
        <p:spPr>
          <a:xfrm>
            <a:off x="3472404" y="4742729"/>
            <a:ext cx="1140107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/>
          <p:cNvCxnSpPr>
            <a:cxnSpLocks/>
            <a:endCxn id="9" idx="1"/>
          </p:cNvCxnSpPr>
          <p:nvPr/>
        </p:nvCxnSpPr>
        <p:spPr>
          <a:xfrm>
            <a:off x="6798679" y="4742729"/>
            <a:ext cx="1280451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061864" y="4540170"/>
            <a:ext cx="821079" cy="4051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/>
              <a:t>stdout</a:t>
            </a:r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513055" y="4540170"/>
            <a:ext cx="821079" cy="4051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/>
              <a:t>stdin</a:t>
            </a:r>
            <a:endParaRPr kumimoji="1"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110223" y="1552848"/>
            <a:ext cx="1331088" cy="1331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父行程</a:t>
            </a:r>
            <a:endParaRPr kumimoji="1" lang="en-US" altLang="zh-TW" dirty="0"/>
          </a:p>
          <a:p>
            <a:pPr algn="ctr"/>
            <a:endParaRPr kumimoji="1" lang="en-US" altLang="zh-TW" dirty="0"/>
          </a:p>
          <a:p>
            <a:pPr algn="ctr"/>
            <a:r>
              <a:rPr kumimoji="1" lang="en-US" altLang="zh-TW" dirty="0"/>
              <a:t>wait();</a:t>
            </a:r>
          </a:p>
          <a:p>
            <a:pPr algn="ctr"/>
            <a:r>
              <a:rPr kumimoji="1" lang="en-US" altLang="zh-TW" dirty="0"/>
              <a:t>wait();</a:t>
            </a:r>
          </a:p>
        </p:txBody>
      </p:sp>
      <p:cxnSp>
        <p:nvCxnSpPr>
          <p:cNvPr id="12" name="直線箭頭接點 11"/>
          <p:cNvCxnSpPr>
            <a:cxnSpLocks/>
            <a:stCxn id="1026" idx="0"/>
          </p:cNvCxnSpPr>
          <p:nvPr/>
        </p:nvCxnSpPr>
        <p:spPr>
          <a:xfrm flipV="1">
            <a:off x="2545053" y="2413000"/>
            <a:ext cx="2890547" cy="171506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/>
          <p:cNvCxnSpPr>
            <a:cxnSpLocks/>
            <a:stCxn id="20" idx="0"/>
          </p:cNvCxnSpPr>
          <p:nvPr/>
        </p:nvCxnSpPr>
        <p:spPr>
          <a:xfrm flipH="1" flipV="1">
            <a:off x="6146800" y="2673350"/>
            <a:ext cx="2761366" cy="145471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「pipe png」的圖片搜尋結果">
            <a:extLst>
              <a:ext uri="{FF2B5EF4-FFF2-40B4-BE49-F238E27FC236}">
                <a16:creationId xmlns:a16="http://schemas.microsoft.com/office/drawing/2014/main" id="{B22FDF72-9F56-2049-90BF-FF349BBB8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447" y="4103871"/>
            <a:ext cx="359664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2D8FBDF-A2B0-5746-968C-3D398120AFD7}"/>
              </a:ext>
            </a:extLst>
          </p:cNvPr>
          <p:cNvSpPr/>
          <p:nvPr/>
        </p:nvSpPr>
        <p:spPr>
          <a:xfrm>
            <a:off x="2971800" y="4013200"/>
            <a:ext cx="1038646" cy="34925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/>
              <a:t>pid</a:t>
            </a:r>
            <a:r>
              <a:rPr kumimoji="1" lang="en-US" altLang="zh-TW" dirty="0"/>
              <a:t>=100</a:t>
            </a:r>
            <a:endParaRPr kumimoji="1"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8774D6F-AEA6-4841-AB0F-A9AAA72BEA80}"/>
              </a:ext>
            </a:extLst>
          </p:cNvPr>
          <p:cNvSpPr/>
          <p:nvPr/>
        </p:nvSpPr>
        <p:spPr>
          <a:xfrm>
            <a:off x="9203598" y="4013200"/>
            <a:ext cx="1038646" cy="34925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/>
              <a:t>pid</a:t>
            </a:r>
            <a:r>
              <a:rPr kumimoji="1" lang="en-US" altLang="zh-TW" dirty="0"/>
              <a:t>=102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93827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>
            <a:extLst>
              <a:ext uri="{FF2B5EF4-FFF2-40B4-BE49-F238E27FC236}">
                <a16:creationId xmlns:a16="http://schemas.microsoft.com/office/drawing/2014/main" id="{E20D8D96-5252-C942-A21F-288D8FDEA3D2}"/>
              </a:ext>
            </a:extLst>
          </p:cNvPr>
          <p:cNvSpPr/>
          <p:nvPr/>
        </p:nvSpPr>
        <p:spPr>
          <a:xfrm>
            <a:off x="1028700" y="3219450"/>
            <a:ext cx="10083800" cy="3073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AF033547-47B6-1B4C-851A-2CE63E4630A1}"/>
              </a:ext>
            </a:extLst>
          </p:cNvPr>
          <p:cNvGrpSpPr/>
          <p:nvPr/>
        </p:nvGrpSpPr>
        <p:grpSpPr>
          <a:xfrm>
            <a:off x="8175469" y="4128066"/>
            <a:ext cx="1465393" cy="1465393"/>
            <a:chOff x="527050" y="5023416"/>
            <a:chExt cx="1465393" cy="1465393"/>
          </a:xfrm>
        </p:grpSpPr>
        <p:pic>
          <p:nvPicPr>
            <p:cNvPr id="20" name="Picture 2" descr="「app png」的圖片搜尋結果">
              <a:hlinkClick r:id="rId2"/>
              <a:extLst>
                <a:ext uri="{FF2B5EF4-FFF2-40B4-BE49-F238E27FC236}">
                  <a16:creationId xmlns:a16="http://schemas.microsoft.com/office/drawing/2014/main" id="{9F0C2DBB-61F5-D840-B4FB-39467F3BC8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050" y="5023416"/>
              <a:ext cx="1465393" cy="1465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235D343A-A00E-8E4A-8F13-8C823818BAFC}"/>
                </a:ext>
              </a:extLst>
            </p:cNvPr>
            <p:cNvSpPr txBox="1"/>
            <p:nvPr/>
          </p:nvSpPr>
          <p:spPr>
            <a:xfrm>
              <a:off x="590550" y="5257800"/>
              <a:ext cx="133984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TW" altLang="en-US" b="1" dirty="0">
                  <a:solidFill>
                    <a:schemeClr val="bg1"/>
                  </a:solidFill>
                </a:rPr>
                <a:t>子行程</a:t>
              </a:r>
              <a:endParaRPr kumimoji="1" lang="en-US" altLang="zh-TW" b="1" dirty="0">
                <a:solidFill>
                  <a:schemeClr val="bg1"/>
                </a:solidFill>
              </a:endParaRPr>
            </a:p>
            <a:p>
              <a:pPr algn="r"/>
              <a:r>
                <a:rPr kumimoji="1" lang="en-US" altLang="zh-TW" sz="1600" b="1" dirty="0">
                  <a:solidFill>
                    <a:schemeClr val="bg1"/>
                  </a:solidFill>
                </a:rPr>
                <a:t>exec(“sort”)</a:t>
              </a: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30053F62-171C-7348-93BA-F353A1F05440}"/>
              </a:ext>
            </a:extLst>
          </p:cNvPr>
          <p:cNvGrpSpPr/>
          <p:nvPr/>
        </p:nvGrpSpPr>
        <p:grpSpPr>
          <a:xfrm>
            <a:off x="1812356" y="4128066"/>
            <a:ext cx="1465393" cy="1465393"/>
            <a:chOff x="527050" y="5023416"/>
            <a:chExt cx="1465393" cy="1465393"/>
          </a:xfrm>
        </p:grpSpPr>
        <p:pic>
          <p:nvPicPr>
            <p:cNvPr id="1026" name="Picture 2" descr="「app png」的圖片搜尋結果">
              <a:hlinkClick r:id="rId2"/>
              <a:extLst>
                <a:ext uri="{FF2B5EF4-FFF2-40B4-BE49-F238E27FC236}">
                  <a16:creationId xmlns:a16="http://schemas.microsoft.com/office/drawing/2014/main" id="{4319B851-A1CA-A648-A239-5B78EB4F44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050" y="5023416"/>
              <a:ext cx="1465393" cy="1465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414F2083-9FE2-7042-94AE-9F6A02053F0E}"/>
                </a:ext>
              </a:extLst>
            </p:cNvPr>
            <p:cNvSpPr txBox="1"/>
            <p:nvPr/>
          </p:nvSpPr>
          <p:spPr>
            <a:xfrm>
              <a:off x="590550" y="5257800"/>
              <a:ext cx="13398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b="1" dirty="0">
                  <a:solidFill>
                    <a:schemeClr val="bg1"/>
                  </a:solidFill>
                </a:rPr>
                <a:t>子行程</a:t>
              </a:r>
              <a:endParaRPr kumimoji="1" lang="en-US" altLang="zh-TW" b="1" dirty="0">
                <a:solidFill>
                  <a:schemeClr val="bg1"/>
                </a:solidFill>
              </a:endParaRPr>
            </a:p>
            <a:p>
              <a:r>
                <a:rPr kumimoji="1" lang="en-US" altLang="zh-TW" b="1" dirty="0">
                  <a:solidFill>
                    <a:schemeClr val="bg1"/>
                  </a:solidFill>
                </a:rPr>
                <a:t>exec(“ls”)</a:t>
              </a: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示意圖</a:t>
            </a:r>
          </a:p>
        </p:txBody>
      </p:sp>
      <p:cxnSp>
        <p:nvCxnSpPr>
          <p:cNvPr id="7" name="直線箭頭接點 6"/>
          <p:cNvCxnSpPr>
            <a:cxnSpLocks/>
            <a:stCxn id="8" idx="3"/>
          </p:cNvCxnSpPr>
          <p:nvPr/>
        </p:nvCxnSpPr>
        <p:spPr>
          <a:xfrm>
            <a:off x="3472404" y="4742729"/>
            <a:ext cx="1140107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/>
          <p:cNvCxnSpPr>
            <a:cxnSpLocks/>
            <a:endCxn id="9" idx="1"/>
          </p:cNvCxnSpPr>
          <p:nvPr/>
        </p:nvCxnSpPr>
        <p:spPr>
          <a:xfrm>
            <a:off x="6798679" y="4742729"/>
            <a:ext cx="1280451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061864" y="4540170"/>
            <a:ext cx="821079" cy="4051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/>
              <a:t>stdout</a:t>
            </a:r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513055" y="4540170"/>
            <a:ext cx="821079" cy="4051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/>
              <a:t>stdin</a:t>
            </a:r>
            <a:endParaRPr kumimoji="1" lang="zh-TW" altLang="en-US" dirty="0"/>
          </a:p>
        </p:txBody>
      </p:sp>
      <p:pic>
        <p:nvPicPr>
          <p:cNvPr id="18" name="Picture 2" descr="「pipe png」的圖片搜尋結果">
            <a:extLst>
              <a:ext uri="{FF2B5EF4-FFF2-40B4-BE49-F238E27FC236}">
                <a16:creationId xmlns:a16="http://schemas.microsoft.com/office/drawing/2014/main" id="{B22FDF72-9F56-2049-90BF-FF349BBB8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447" y="4103871"/>
            <a:ext cx="359664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2D8FBDF-A2B0-5746-968C-3D398120AFD7}"/>
              </a:ext>
            </a:extLst>
          </p:cNvPr>
          <p:cNvSpPr/>
          <p:nvPr/>
        </p:nvSpPr>
        <p:spPr>
          <a:xfrm>
            <a:off x="2971800" y="4013200"/>
            <a:ext cx="1038646" cy="34925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/>
              <a:t>pid</a:t>
            </a:r>
            <a:r>
              <a:rPr kumimoji="1" lang="en-US" altLang="zh-TW" dirty="0"/>
              <a:t>=100</a:t>
            </a:r>
            <a:endParaRPr kumimoji="1"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8774D6F-AEA6-4841-AB0F-A9AAA72BEA80}"/>
              </a:ext>
            </a:extLst>
          </p:cNvPr>
          <p:cNvSpPr/>
          <p:nvPr/>
        </p:nvSpPr>
        <p:spPr>
          <a:xfrm>
            <a:off x="9203598" y="4013200"/>
            <a:ext cx="1038646" cy="34925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/>
              <a:t>pid</a:t>
            </a:r>
            <a:r>
              <a:rPr kumimoji="1" lang="en-US" altLang="zh-TW" dirty="0"/>
              <a:t>=102</a:t>
            </a:r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28E24A1-4E84-DE4A-B736-DCC5B8623EC7}"/>
              </a:ext>
            </a:extLst>
          </p:cNvPr>
          <p:cNvSpPr/>
          <p:nvPr/>
        </p:nvSpPr>
        <p:spPr>
          <a:xfrm>
            <a:off x="1514943" y="2883936"/>
            <a:ext cx="1803511" cy="6184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process group</a:t>
            </a:r>
          </a:p>
          <a:p>
            <a:pPr algn="ctr"/>
            <a:r>
              <a:rPr kumimoji="1" lang="en-US" altLang="zh-TW" dirty="0" err="1"/>
              <a:t>pgid</a:t>
            </a:r>
            <a:r>
              <a:rPr kumimoji="1" lang="en-US" altLang="zh-TW" dirty="0"/>
              <a:t> = 100</a:t>
            </a:r>
            <a:endParaRPr kumimoji="1" lang="zh-TW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0F49F02-46DF-9649-8C69-684AF1D9375E}"/>
              </a:ext>
            </a:extLst>
          </p:cNvPr>
          <p:cNvSpPr/>
          <p:nvPr/>
        </p:nvSpPr>
        <p:spPr>
          <a:xfrm>
            <a:off x="5110223" y="1552848"/>
            <a:ext cx="1331088" cy="1331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父行程</a:t>
            </a:r>
            <a:endParaRPr kumimoji="1" lang="en-US" altLang="zh-TW" dirty="0"/>
          </a:p>
          <a:p>
            <a:pPr algn="ctr"/>
            <a:endParaRPr kumimoji="1" lang="en-US" altLang="zh-TW" dirty="0"/>
          </a:p>
          <a:p>
            <a:pPr algn="ctr"/>
            <a:r>
              <a:rPr kumimoji="1" lang="en-US" altLang="zh-TW" dirty="0"/>
              <a:t>wait();</a:t>
            </a:r>
          </a:p>
          <a:p>
            <a:pPr algn="ctr"/>
            <a:r>
              <a:rPr kumimoji="1" lang="en-US" altLang="zh-TW" dirty="0"/>
              <a:t>wait();</a:t>
            </a:r>
          </a:p>
        </p:txBody>
      </p: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0F78DDC5-1F4E-6A4F-BC39-EE96CEFB53E7}"/>
              </a:ext>
            </a:extLst>
          </p:cNvPr>
          <p:cNvCxnSpPr>
            <a:cxnSpLocks/>
          </p:cNvCxnSpPr>
          <p:nvPr/>
        </p:nvCxnSpPr>
        <p:spPr>
          <a:xfrm flipV="1">
            <a:off x="2545053" y="2413000"/>
            <a:ext cx="2890547" cy="171506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01361E2B-C249-3740-814F-96C31F6F7E4A}"/>
              </a:ext>
            </a:extLst>
          </p:cNvPr>
          <p:cNvCxnSpPr>
            <a:cxnSpLocks/>
          </p:cNvCxnSpPr>
          <p:nvPr/>
        </p:nvCxnSpPr>
        <p:spPr>
          <a:xfrm flipH="1" flipV="1">
            <a:off x="6146800" y="2673350"/>
            <a:ext cx="2761366" cy="145471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4174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kumimoji="1" lang="zh-TW" altLang="en-US" dirty="0"/>
              <a:t>示意圖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0F49F02-46DF-9649-8C69-684AF1D9375E}"/>
              </a:ext>
            </a:extLst>
          </p:cNvPr>
          <p:cNvSpPr/>
          <p:nvPr/>
        </p:nvSpPr>
        <p:spPr>
          <a:xfrm>
            <a:off x="5110223" y="1552848"/>
            <a:ext cx="1331088" cy="1331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父行程</a:t>
            </a:r>
            <a:endParaRPr kumimoji="1" lang="en-US" altLang="zh-TW" dirty="0"/>
          </a:p>
          <a:p>
            <a:pPr algn="ctr"/>
            <a:r>
              <a:rPr kumimoji="1" lang="en-US" altLang="zh-TW" dirty="0"/>
              <a:t>kill(</a:t>
            </a:r>
            <a:r>
              <a:rPr kumimoji="1" lang="en-US" altLang="zh-TW" dirty="0" err="1"/>
              <a:t>pgid</a:t>
            </a:r>
            <a:r>
              <a:rPr kumimoji="1" lang="en-US" altLang="zh-TW" dirty="0"/>
              <a:t>)</a:t>
            </a:r>
          </a:p>
          <a:p>
            <a:pPr algn="ctr"/>
            <a:r>
              <a:rPr kumimoji="1" lang="en-US" altLang="zh-TW" dirty="0"/>
              <a:t>wait();</a:t>
            </a:r>
          </a:p>
          <a:p>
            <a:pPr algn="ctr"/>
            <a:r>
              <a:rPr kumimoji="1" lang="en-US" altLang="zh-TW" dirty="0"/>
              <a:t>wait();</a:t>
            </a: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685DA910-C5EE-DC41-BC3E-A1A9FD9602B3}"/>
              </a:ext>
            </a:extLst>
          </p:cNvPr>
          <p:cNvGrpSpPr/>
          <p:nvPr/>
        </p:nvGrpSpPr>
        <p:grpSpPr>
          <a:xfrm>
            <a:off x="1028700" y="1367523"/>
            <a:ext cx="10083800" cy="4925327"/>
            <a:chOff x="1028700" y="1367523"/>
            <a:chExt cx="10083800" cy="4925327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590EB7A8-70B9-0645-AA5A-16099572996D}"/>
                </a:ext>
              </a:extLst>
            </p:cNvPr>
            <p:cNvGrpSpPr/>
            <p:nvPr/>
          </p:nvGrpSpPr>
          <p:grpSpPr>
            <a:xfrm>
              <a:off x="1028700" y="2095500"/>
              <a:ext cx="10083800" cy="4197350"/>
              <a:chOff x="1028700" y="2095500"/>
              <a:chExt cx="10083800" cy="4197350"/>
            </a:xfrm>
          </p:grpSpPr>
          <p:sp>
            <p:nvSpPr>
              <p:cNvPr id="4" name="圓角矩形 3">
                <a:extLst>
                  <a:ext uri="{FF2B5EF4-FFF2-40B4-BE49-F238E27FC236}">
                    <a16:creationId xmlns:a16="http://schemas.microsoft.com/office/drawing/2014/main" id="{E20D8D96-5252-C942-A21F-288D8FDEA3D2}"/>
                  </a:ext>
                </a:extLst>
              </p:cNvPr>
              <p:cNvSpPr/>
              <p:nvPr/>
            </p:nvSpPr>
            <p:spPr>
              <a:xfrm>
                <a:off x="1028700" y="3219450"/>
                <a:ext cx="10083800" cy="3073400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grpSp>
            <p:nvGrpSpPr>
              <p:cNvPr id="19" name="群組 18">
                <a:extLst>
                  <a:ext uri="{FF2B5EF4-FFF2-40B4-BE49-F238E27FC236}">
                    <a16:creationId xmlns:a16="http://schemas.microsoft.com/office/drawing/2014/main" id="{AF033547-47B6-1B4C-851A-2CE63E4630A1}"/>
                  </a:ext>
                </a:extLst>
              </p:cNvPr>
              <p:cNvGrpSpPr/>
              <p:nvPr/>
            </p:nvGrpSpPr>
            <p:grpSpPr>
              <a:xfrm>
                <a:off x="8175469" y="4128066"/>
                <a:ext cx="1465393" cy="1465393"/>
                <a:chOff x="527050" y="5023416"/>
                <a:chExt cx="1465393" cy="1465393"/>
              </a:xfrm>
            </p:grpSpPr>
            <p:pic>
              <p:nvPicPr>
                <p:cNvPr id="20" name="Picture 2" descr="「app png」的圖片搜尋結果">
                  <a:hlinkClick r:id="rId2"/>
                  <a:extLst>
                    <a:ext uri="{FF2B5EF4-FFF2-40B4-BE49-F238E27FC236}">
                      <a16:creationId xmlns:a16="http://schemas.microsoft.com/office/drawing/2014/main" id="{9F0C2DBB-61F5-D840-B4FB-39467F3BC80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7050" y="5023416"/>
                  <a:ext cx="1465393" cy="146539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235D343A-A00E-8E4A-8F13-8C823818BAFC}"/>
                    </a:ext>
                  </a:extLst>
                </p:cNvPr>
                <p:cNvSpPr txBox="1"/>
                <p:nvPr/>
              </p:nvSpPr>
              <p:spPr>
                <a:xfrm>
                  <a:off x="590550" y="5257800"/>
                  <a:ext cx="1339849" cy="615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kumimoji="1" lang="zh-TW" altLang="en-US" b="1" dirty="0">
                      <a:solidFill>
                        <a:schemeClr val="bg1"/>
                      </a:solidFill>
                    </a:rPr>
                    <a:t>子行程</a:t>
                  </a:r>
                  <a:endParaRPr kumimoji="1" lang="en-US" altLang="zh-TW" b="1" dirty="0">
                    <a:solidFill>
                      <a:schemeClr val="bg1"/>
                    </a:solidFill>
                  </a:endParaRPr>
                </a:p>
                <a:p>
                  <a:pPr algn="r"/>
                  <a:r>
                    <a:rPr kumimoji="1" lang="en-US" altLang="zh-TW" sz="1600" b="1" dirty="0">
                      <a:solidFill>
                        <a:schemeClr val="bg1"/>
                      </a:solidFill>
                    </a:rPr>
                    <a:t>exec(“sort”)</a:t>
                  </a:r>
                </a:p>
              </p:txBody>
            </p:sp>
          </p:grpSp>
          <p:grpSp>
            <p:nvGrpSpPr>
              <p:cNvPr id="17" name="群組 16">
                <a:extLst>
                  <a:ext uri="{FF2B5EF4-FFF2-40B4-BE49-F238E27FC236}">
                    <a16:creationId xmlns:a16="http://schemas.microsoft.com/office/drawing/2014/main" id="{30053F62-171C-7348-93BA-F353A1F05440}"/>
                  </a:ext>
                </a:extLst>
              </p:cNvPr>
              <p:cNvGrpSpPr/>
              <p:nvPr/>
            </p:nvGrpSpPr>
            <p:grpSpPr>
              <a:xfrm>
                <a:off x="1812356" y="4128066"/>
                <a:ext cx="1465393" cy="1465393"/>
                <a:chOff x="527050" y="5023416"/>
                <a:chExt cx="1465393" cy="1465393"/>
              </a:xfrm>
            </p:grpSpPr>
            <p:pic>
              <p:nvPicPr>
                <p:cNvPr id="1026" name="Picture 2" descr="「app png」的圖片搜尋結果">
                  <a:hlinkClick r:id="rId2"/>
                  <a:extLst>
                    <a:ext uri="{FF2B5EF4-FFF2-40B4-BE49-F238E27FC236}">
                      <a16:creationId xmlns:a16="http://schemas.microsoft.com/office/drawing/2014/main" id="{4319B851-A1CA-A648-A239-5B78EB4F44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7050" y="5023416"/>
                  <a:ext cx="1465393" cy="146539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414F2083-9FE2-7042-94AE-9F6A02053F0E}"/>
                    </a:ext>
                  </a:extLst>
                </p:cNvPr>
                <p:cNvSpPr txBox="1"/>
                <p:nvPr/>
              </p:nvSpPr>
              <p:spPr>
                <a:xfrm>
                  <a:off x="590550" y="5257800"/>
                  <a:ext cx="133984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b="1" dirty="0">
                      <a:solidFill>
                        <a:schemeClr val="bg1"/>
                      </a:solidFill>
                    </a:rPr>
                    <a:t>子行程</a:t>
                  </a:r>
                  <a:endParaRPr kumimoji="1" lang="en-US" altLang="zh-TW" b="1" dirty="0">
                    <a:solidFill>
                      <a:schemeClr val="bg1"/>
                    </a:solidFill>
                  </a:endParaRPr>
                </a:p>
                <a:p>
                  <a:r>
                    <a:rPr kumimoji="1" lang="en-US" altLang="zh-TW" b="1" dirty="0">
                      <a:solidFill>
                        <a:schemeClr val="bg1"/>
                      </a:solidFill>
                    </a:rPr>
                    <a:t>exec(“ls”)</a:t>
                  </a:r>
                </a:p>
              </p:txBody>
            </p:sp>
          </p:grpSp>
          <p:cxnSp>
            <p:nvCxnSpPr>
              <p:cNvPr id="7" name="直線箭頭接點 6"/>
              <p:cNvCxnSpPr>
                <a:cxnSpLocks/>
                <a:stCxn id="8" idx="3"/>
              </p:cNvCxnSpPr>
              <p:nvPr/>
            </p:nvCxnSpPr>
            <p:spPr>
              <a:xfrm>
                <a:off x="3472404" y="4742729"/>
                <a:ext cx="1140107" cy="0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線箭頭接點 7"/>
              <p:cNvCxnSpPr>
                <a:cxnSpLocks/>
                <a:endCxn id="9" idx="1"/>
              </p:cNvCxnSpPr>
              <p:nvPr/>
            </p:nvCxnSpPr>
            <p:spPr>
              <a:xfrm>
                <a:off x="6798679" y="4742729"/>
                <a:ext cx="1280451" cy="0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矩形 8"/>
              <p:cNvSpPr/>
              <p:nvPr/>
            </p:nvSpPr>
            <p:spPr>
              <a:xfrm>
                <a:off x="3061864" y="4540170"/>
                <a:ext cx="821079" cy="40511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 err="1"/>
                  <a:t>stdout</a:t>
                </a:r>
                <a:endParaRPr kumimoji="1" lang="zh-TW" altLang="en-US" dirty="0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7513055" y="4540170"/>
                <a:ext cx="821079" cy="40511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 err="1"/>
                  <a:t>stdin</a:t>
                </a:r>
                <a:endParaRPr kumimoji="1" lang="zh-TW" altLang="en-US" dirty="0"/>
              </a:p>
            </p:txBody>
          </p:sp>
          <p:pic>
            <p:nvPicPr>
              <p:cNvPr id="18" name="Picture 2" descr="「pipe png」的圖片搜尋結果">
                <a:extLst>
                  <a:ext uri="{FF2B5EF4-FFF2-40B4-BE49-F238E27FC236}">
                    <a16:creationId xmlns:a16="http://schemas.microsoft.com/office/drawing/2014/main" id="{B22FDF72-9F56-2049-90BF-FF349BBB8C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77447" y="4103871"/>
                <a:ext cx="3596640" cy="11239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2D8FBDF-A2B0-5746-968C-3D398120AFD7}"/>
                  </a:ext>
                </a:extLst>
              </p:cNvPr>
              <p:cNvSpPr/>
              <p:nvPr/>
            </p:nvSpPr>
            <p:spPr>
              <a:xfrm>
                <a:off x="2971800" y="4013200"/>
                <a:ext cx="1038646" cy="34925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 err="1"/>
                  <a:t>pid</a:t>
                </a:r>
                <a:r>
                  <a:rPr kumimoji="1" lang="en-US" altLang="zh-TW" dirty="0"/>
                  <a:t>=100</a:t>
                </a:r>
                <a:endParaRPr kumimoji="1" lang="zh-TW" altLang="en-US" dirty="0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38774D6F-AEA6-4841-AB0F-A9AAA72BEA80}"/>
                  </a:ext>
                </a:extLst>
              </p:cNvPr>
              <p:cNvSpPr/>
              <p:nvPr/>
            </p:nvSpPr>
            <p:spPr>
              <a:xfrm>
                <a:off x="9203598" y="4013200"/>
                <a:ext cx="1038646" cy="34925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 err="1"/>
                  <a:t>pid</a:t>
                </a:r>
                <a:r>
                  <a:rPr kumimoji="1" lang="en-US" altLang="zh-TW" dirty="0"/>
                  <a:t>=102</a:t>
                </a:r>
                <a:endParaRPr kumimoji="1" lang="zh-TW" altLang="en-US" dirty="0"/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728E24A1-4E84-DE4A-B736-DCC5B8623EC7}"/>
                  </a:ext>
                </a:extLst>
              </p:cNvPr>
              <p:cNvSpPr/>
              <p:nvPr/>
            </p:nvSpPr>
            <p:spPr>
              <a:xfrm>
                <a:off x="1514943" y="2883936"/>
                <a:ext cx="1803511" cy="618486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process group</a:t>
                </a:r>
              </a:p>
              <a:p>
                <a:pPr algn="ctr"/>
                <a:r>
                  <a:rPr kumimoji="1" lang="en-US" altLang="zh-TW" dirty="0" err="1"/>
                  <a:t>pgid</a:t>
                </a:r>
                <a:r>
                  <a:rPr kumimoji="1" lang="en-US" altLang="zh-TW" dirty="0"/>
                  <a:t> = 100</a:t>
                </a:r>
                <a:endParaRPr kumimoji="1" lang="zh-TW" altLang="en-US" dirty="0"/>
              </a:p>
            </p:txBody>
          </p:sp>
          <p:cxnSp>
            <p:nvCxnSpPr>
              <p:cNvPr id="25" name="直線箭頭接點 24">
                <a:extLst>
                  <a:ext uri="{FF2B5EF4-FFF2-40B4-BE49-F238E27FC236}">
                    <a16:creationId xmlns:a16="http://schemas.microsoft.com/office/drawing/2014/main" id="{0F78DDC5-1F4E-6A4F-BC39-EE96CEFB53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45053" y="2413000"/>
                <a:ext cx="2890547" cy="1715066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箭頭接點 25">
                <a:extLst>
                  <a:ext uri="{FF2B5EF4-FFF2-40B4-BE49-F238E27FC236}">
                    <a16:creationId xmlns:a16="http://schemas.microsoft.com/office/drawing/2014/main" id="{01361E2B-C249-3740-814F-96C31F6F7E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46800" y="2673350"/>
                <a:ext cx="2761366" cy="1454716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肘形接點 5">
                <a:extLst>
                  <a:ext uri="{FF2B5EF4-FFF2-40B4-BE49-F238E27FC236}">
                    <a16:creationId xmlns:a16="http://schemas.microsoft.com/office/drawing/2014/main" id="{5A2AE562-97B7-DC47-A9D9-AC54221AC01D}"/>
                  </a:ext>
                </a:extLst>
              </p:cNvPr>
              <p:cNvCxnSpPr>
                <a:endCxn id="23" idx="0"/>
              </p:cNvCxnSpPr>
              <p:nvPr/>
            </p:nvCxnSpPr>
            <p:spPr>
              <a:xfrm rot="10800000" flipV="1">
                <a:off x="2416700" y="2095500"/>
                <a:ext cx="2923651" cy="788436"/>
              </a:xfrm>
              <a:prstGeom prst="bentConnector2">
                <a:avLst/>
              </a:prstGeom>
              <a:ln w="57150">
                <a:solidFill>
                  <a:srgbClr val="C0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86B42934-2F29-7943-A4A4-6EE1CA464701}"/>
                </a:ext>
              </a:extLst>
            </p:cNvPr>
            <p:cNvSpPr txBox="1"/>
            <p:nvPr/>
          </p:nvSpPr>
          <p:spPr>
            <a:xfrm>
              <a:off x="2042050" y="1367523"/>
              <a:ext cx="30681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會同時將</a:t>
              </a:r>
              <a:r>
                <a:rPr kumimoji="1" lang="en-US" altLang="zh-CN" dirty="0"/>
                <a:t>process group</a:t>
              </a:r>
              <a:r>
                <a:rPr kumimoji="1" lang="zh-CN" altLang="en-US" dirty="0"/>
                <a:t>中二個</a:t>
              </a:r>
              <a:r>
                <a:rPr kumimoji="1" lang="en-US" altLang="zh-CN" dirty="0"/>
                <a:t>process</a:t>
              </a:r>
              <a:r>
                <a:rPr kumimoji="1" lang="zh-CN" altLang="en-US" dirty="0"/>
                <a:t>殺掉</a:t>
              </a:r>
              <a:endParaRPr kumimoji="1" lang="zh-TW" altLang="en-US" dirty="0"/>
            </a:p>
          </p:txBody>
        </p:sp>
      </p:grp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598A15AA-4A25-0E49-A7C9-EF118261A4D8}"/>
              </a:ext>
            </a:extLst>
          </p:cNvPr>
          <p:cNvCxnSpPr>
            <a:cxnSpLocks/>
          </p:cNvCxnSpPr>
          <p:nvPr/>
        </p:nvCxnSpPr>
        <p:spPr>
          <a:xfrm>
            <a:off x="6297038" y="2013854"/>
            <a:ext cx="0" cy="75528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02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57D7EF-5224-5245-ABC5-4D30A7A06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setpgid</a:t>
            </a:r>
            <a:r>
              <a:rPr kumimoji="1" lang="en-US" altLang="zh-TW" dirty="0"/>
              <a:t>()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806E97-CC06-EF40-90C4-0FC185E5C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>
                <a:solidFill>
                  <a:srgbClr val="78492A"/>
                </a:solidFill>
                <a:latin typeface="Menlo" panose="020B0609030804020204" pitchFamily="49" charset="0"/>
              </a:rPr>
              <a:t>#include 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&lt;sys/</a:t>
            </a:r>
            <a:r>
              <a:rPr lang="en-US" altLang="zh-TW" dirty="0" err="1">
                <a:solidFill>
                  <a:srgbClr val="D12F1B"/>
                </a:solidFill>
                <a:latin typeface="Menlo" panose="020B0609030804020204" pitchFamily="49" charset="0"/>
              </a:rPr>
              <a:t>types.h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-US" altLang="zh-TW" dirty="0">
                <a:solidFill>
                  <a:srgbClr val="78492A"/>
                </a:solidFill>
                <a:latin typeface="Menlo" panose="020B0609030804020204" pitchFamily="49" charset="0"/>
              </a:rPr>
              <a:t>#include 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&lt;</a:t>
            </a:r>
            <a:r>
              <a:rPr lang="en-US" altLang="zh-TW" dirty="0" err="1">
                <a:solidFill>
                  <a:srgbClr val="D12F1B"/>
                </a:solidFill>
                <a:latin typeface="Menlo" panose="020B0609030804020204" pitchFamily="49" charset="0"/>
              </a:rPr>
              <a:t>unistd.h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setpgid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pid_t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pid_t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pgid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pid_t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getpgid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pid_t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endParaRPr kumimoji="1" lang="en-US" altLang="zh-TW" dirty="0"/>
          </a:p>
          <a:p>
            <a:r>
              <a:rPr kumimoji="1" lang="zh-CN" altLang="en-US" dirty="0"/>
              <a:t>設定</a:t>
            </a:r>
            <a:r>
              <a:rPr kumimoji="1" lang="en-US" altLang="zh-CN" dirty="0"/>
              <a:t>process control group</a:t>
            </a:r>
          </a:p>
          <a:p>
            <a:r>
              <a:rPr kumimoji="1" lang="zh-CN" altLang="en-US" dirty="0"/>
              <a:t>常見用法：</a:t>
            </a:r>
            <a:r>
              <a:rPr kumimoji="1" lang="en-US" altLang="zh-TW" dirty="0" err="1"/>
              <a:t>setpgid</a:t>
            </a:r>
            <a:r>
              <a:rPr kumimoji="1" lang="en-US" altLang="zh-TW" dirty="0"/>
              <a:t>(0,0)</a:t>
            </a:r>
            <a:r>
              <a:rPr kumimoji="1" lang="zh-TW" altLang="en-US" dirty="0"/>
              <a:t>，把目前這個</a:t>
            </a:r>
            <a:r>
              <a:rPr kumimoji="1" lang="en-US" altLang="zh-TW" dirty="0"/>
              <a:t>process</a:t>
            </a:r>
            <a:r>
              <a:rPr kumimoji="1" lang="zh-CN" altLang="en-US" dirty="0"/>
              <a:t>設為新的</a:t>
            </a:r>
            <a:r>
              <a:rPr kumimoji="1" lang="en-US" altLang="zh-CN" dirty="0"/>
              <a:t>process group</a:t>
            </a:r>
            <a:r>
              <a:rPr kumimoji="1" lang="zh-CN" altLang="en-US" dirty="0"/>
              <a:t>的「頭」，該</a:t>
            </a:r>
            <a:r>
              <a:rPr kumimoji="1" lang="zh-TW" altLang="en-US" dirty="0"/>
              <a:t> </a:t>
            </a:r>
            <a:r>
              <a:rPr kumimoji="1" lang="en-US" altLang="zh-TW" dirty="0"/>
              <a:t>process group id</a:t>
            </a:r>
            <a:r>
              <a:rPr kumimoji="1" lang="zh-CN" altLang="en-US" dirty="0"/>
              <a:t>為這個</a:t>
            </a:r>
            <a:r>
              <a:rPr kumimoji="1" lang="en-US" altLang="zh-CN" dirty="0"/>
              <a:t>process</a:t>
            </a:r>
            <a:r>
              <a:rPr kumimoji="1" lang="zh-CN" altLang="en-US" dirty="0"/>
              <a:t>的</a:t>
            </a:r>
            <a:r>
              <a:rPr kumimoji="1" lang="en-US" altLang="zh-CN" dirty="0" err="1"/>
              <a:t>pid</a:t>
            </a:r>
            <a:endParaRPr kumimoji="1" lang="en-US" altLang="zh-CN" dirty="0"/>
          </a:p>
          <a:p>
            <a:r>
              <a:rPr kumimoji="1" lang="zh-TW" altLang="en-US" dirty="0"/>
              <a:t>常見用法：</a:t>
            </a:r>
            <a:r>
              <a:rPr kumimoji="1" lang="en-US" altLang="zh-TW" dirty="0" err="1"/>
              <a:t>setpgid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pid</a:t>
            </a:r>
            <a:r>
              <a:rPr kumimoji="1" lang="en-US" altLang="zh-TW" dirty="0"/>
              <a:t>, </a:t>
            </a:r>
            <a:r>
              <a:rPr kumimoji="1" lang="en-US" altLang="zh-TW" dirty="0" err="1"/>
              <a:t>pgid</a:t>
            </a:r>
            <a:r>
              <a:rPr kumimoji="1" lang="en-US" altLang="zh-TW" dirty="0"/>
              <a:t>)</a:t>
            </a:r>
            <a:r>
              <a:rPr kumimoji="1" lang="zh-TW" altLang="en-US" dirty="0"/>
              <a:t>，將</a:t>
            </a:r>
            <a:r>
              <a:rPr kumimoji="1" lang="en-US" altLang="zh-TW" dirty="0"/>
              <a:t>process “</a:t>
            </a:r>
            <a:r>
              <a:rPr kumimoji="1" lang="en-US" altLang="zh-TW" dirty="0" err="1"/>
              <a:t>pid</a:t>
            </a:r>
            <a:r>
              <a:rPr kumimoji="1" lang="en-US" altLang="zh-TW" dirty="0"/>
              <a:t>”</a:t>
            </a:r>
            <a:r>
              <a:rPr kumimoji="1" lang="zh-CN" altLang="en-US" dirty="0"/>
              <a:t>加入到</a:t>
            </a:r>
            <a:r>
              <a:rPr kumimoji="1" lang="en-US" altLang="zh-CN" dirty="0"/>
              <a:t>process group “</a:t>
            </a:r>
            <a:r>
              <a:rPr kumimoji="1" lang="en-US" altLang="zh-CN" dirty="0" err="1"/>
              <a:t>pgid</a:t>
            </a:r>
            <a:r>
              <a:rPr kumimoji="1" lang="en-US" altLang="zh-CN" dirty="0"/>
              <a:t>”</a:t>
            </a:r>
            <a:r>
              <a:rPr kumimoji="1" lang="zh-CN" altLang="en-US" dirty="0"/>
              <a:t>中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4446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A40646-C358-E045-99CF-A89BB3463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執行結果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B883A44-23FA-7C47-B504-EB4292E375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Kill process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667685A-B018-1D43-B70B-72734CB039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$ ./pipe4-3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killproc</a:t>
            </a:r>
            <a:endParaRPr kumimoji="1"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1" dirty="0">
                <a:solidFill>
                  <a:srgbClr val="33BBC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gpm-primary-060.svg</a:t>
            </a:r>
            <a:endParaRPr lang="en-US" altLang="zh-TW" dirty="0">
              <a:solidFill>
                <a:srgbClr val="33BBC8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1" dirty="0">
                <a:solidFill>
                  <a:srgbClr val="33BBC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gpm-primary-060.svg</a:t>
            </a:r>
            <a:endParaRPr lang="en-US" altLang="zh-TW" dirty="0">
              <a:solidFill>
                <a:srgbClr val="33BBC8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1" dirty="0">
                <a:solidFill>
                  <a:srgbClr val="33BBC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gpm-primary-060.svg</a:t>
            </a:r>
            <a:endParaRPr lang="en-US" altLang="zh-TW" dirty="0">
              <a:solidFill>
                <a:srgbClr val="33BBC8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1" dirty="0">
                <a:solidFill>
                  <a:srgbClr val="33BBC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gpm-primary-060.svg</a:t>
            </a:r>
            <a:endParaRPr lang="en-US" altLang="zh-TW" dirty="0">
              <a:solidFill>
                <a:srgbClr val="33BBC8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1" dirty="0">
                <a:solidFill>
                  <a:srgbClr val="33BBC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gpm-primary-060.svg</a:t>
            </a:r>
            <a:endParaRPr lang="en-US" altLang="zh-TW" dirty="0">
              <a:solidFill>
                <a:srgbClr val="33BBC8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1" dirty="0">
                <a:solidFill>
                  <a:srgbClr val="33BBC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gpm-primary-080-charging.svg</a:t>
            </a:r>
            <a:endParaRPr lang="en-US" altLang="zh-TW" dirty="0">
              <a:solidFill>
                <a:srgbClr val="33BBC8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1" dirty="0">
                <a:solidFill>
                  <a:srgbClr val="33BBC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gpm-primary-080-charging.svg</a:t>
            </a:r>
            <a:endParaRPr lang="en-US" altLang="zh-TW" dirty="0">
              <a:solidFill>
                <a:srgbClr val="33BBC8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1" dirty="0">
                <a:solidFill>
                  <a:srgbClr val="33BBC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gpm-primary-080-charging.svg</a:t>
            </a:r>
            <a:endParaRPr lang="en-US" altLang="zh-TW" dirty="0">
              <a:solidFill>
                <a:srgbClr val="33BBC8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1" dirty="0">
                <a:solidFill>
                  <a:srgbClr val="33BBC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gpm-primary-080-charging.svg</a:t>
            </a:r>
            <a:endParaRPr lang="en-US" altLang="zh-TW" dirty="0">
              <a:solidFill>
                <a:srgbClr val="33BBC8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1" dirty="0">
                <a:solidFill>
                  <a:srgbClr val="33BBC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gpm-primary-080-charging.svg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^C</a:t>
            </a:r>
          </a:p>
          <a:p>
            <a:pPr marL="0" indent="0">
              <a:buNone/>
            </a:pPr>
            <a:r>
              <a:rPr lang="en-US" altLang="zh-TW" b="1" dirty="0">
                <a:latin typeface="Consolas" panose="020B0609020204030204" pitchFamily="49" charset="0"/>
                <a:cs typeface="Consolas" panose="020B0609020204030204" pitchFamily="49" charset="0"/>
              </a:rPr>
              <a:t>/*sort</a:t>
            </a:r>
            <a:r>
              <a:rPr lang="zh-CN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在</a:t>
            </a:r>
            <a:r>
              <a:rPr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ls</a:t>
            </a:r>
            <a:r>
              <a:rPr lang="zh-CN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死掉以後，雖然</a:t>
            </a:r>
            <a:r>
              <a:rPr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pipe</a:t>
            </a:r>
            <a:r>
              <a:rPr lang="zh-CN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斷掉，但是還是將</a:t>
            </a:r>
            <a:r>
              <a:rPr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pipe</a:t>
            </a:r>
            <a:r>
              <a:rPr lang="zh-CN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內的資料繼續排序</a:t>
            </a:r>
            <a:r>
              <a:rPr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*/</a:t>
            </a:r>
            <a:endParaRPr lang="en-US" altLang="zh-TW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2562F185-B882-4D41-BFC1-5905E44A3D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TW" dirty="0"/>
              <a:t>Kill group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C10F615D-20D8-2340-B780-2B968557F27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$ ./pipe4-3 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killgrp</a:t>
            </a:r>
            <a:endParaRPr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1" dirty="0">
                <a:solidFill>
                  <a:srgbClr val="C337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Translation-</a:t>
            </a:r>
            <a:r>
              <a:rPr lang="en-US" altLang="zh-TW" b="1" dirty="0" err="1">
                <a:solidFill>
                  <a:srgbClr val="C337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he.xz</a:t>
            </a:r>
            <a:endParaRPr lang="en-US" altLang="zh-TW" dirty="0">
              <a:solidFill>
                <a:srgbClr val="C3372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zh-TW" b="1" dirty="0" err="1">
                <a:solidFill>
                  <a:srgbClr val="C337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Translation-he.xz</a:t>
            </a:r>
            <a:endParaRPr lang="en-US" altLang="zh-TW" dirty="0">
              <a:solidFill>
                <a:srgbClr val="C3372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1" dirty="0">
                <a:solidFill>
                  <a:srgbClr val="C337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Translation-</a:t>
            </a:r>
            <a:r>
              <a:rPr lang="en-US" altLang="zh-TW" b="1" dirty="0" err="1">
                <a:solidFill>
                  <a:srgbClr val="C337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he.xz</a:t>
            </a:r>
            <a:endParaRPr lang="en-US" altLang="zh-TW" dirty="0">
              <a:solidFill>
                <a:srgbClr val="C3372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1" dirty="0">
                <a:solidFill>
                  <a:srgbClr val="C337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Translation-</a:t>
            </a:r>
            <a:r>
              <a:rPr lang="en-US" altLang="zh-TW" b="1" dirty="0" err="1">
                <a:solidFill>
                  <a:srgbClr val="C337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he.xz</a:t>
            </a:r>
            <a:endParaRPr lang="en-US" altLang="zh-TW" dirty="0">
              <a:solidFill>
                <a:srgbClr val="C3372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1" dirty="0">
                <a:solidFill>
                  <a:srgbClr val="C337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Translation-</a:t>
            </a:r>
            <a:r>
              <a:rPr lang="en-US" altLang="zh-TW" b="1" dirty="0" err="1">
                <a:solidFill>
                  <a:srgbClr val="C337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he.xz</a:t>
            </a:r>
            <a:endParaRPr lang="en-US" altLang="zh-TW" dirty="0">
              <a:solidFill>
                <a:srgbClr val="C3372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1" dirty="0">
                <a:solidFill>
                  <a:srgbClr val="C337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Translation-</a:t>
            </a:r>
            <a:r>
              <a:rPr lang="en-US" altLang="zh-TW" b="1" dirty="0" err="1">
                <a:solidFill>
                  <a:srgbClr val="C337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he.xz</a:t>
            </a:r>
            <a:endParaRPr lang="en-US" altLang="zh-TW" dirty="0">
              <a:solidFill>
                <a:srgbClr val="C3372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1" dirty="0">
                <a:solidFill>
                  <a:srgbClr val="C337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Translation-</a:t>
            </a:r>
            <a:r>
              <a:rPr lang="en-US" altLang="zh-TW" b="1" dirty="0" err="1">
                <a:solidFill>
                  <a:srgbClr val="C337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he.xz</a:t>
            </a:r>
            <a:endParaRPr lang="en-US" altLang="zh-TW" dirty="0">
              <a:solidFill>
                <a:srgbClr val="C3372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1" dirty="0">
                <a:solidFill>
                  <a:srgbClr val="C337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Translation-</a:t>
            </a:r>
            <a:r>
              <a:rPr lang="en-US" altLang="zh-TW" b="1" dirty="0" err="1">
                <a:solidFill>
                  <a:srgbClr val="C337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he.xz</a:t>
            </a:r>
            <a:endParaRPr lang="en-US" altLang="zh-TW" dirty="0">
              <a:solidFill>
                <a:srgbClr val="C3372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1" dirty="0">
                <a:solidFill>
                  <a:srgbClr val="C337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Translation-</a:t>
            </a:r>
            <a:r>
              <a:rPr lang="en-US" altLang="zh-TW" b="1" dirty="0" err="1">
                <a:solidFill>
                  <a:srgbClr val="C337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he.xz</a:t>
            </a:r>
            <a:endParaRPr lang="en-US" altLang="zh-TW" dirty="0">
              <a:solidFill>
                <a:srgbClr val="C3372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kill process group -13599</a:t>
            </a:r>
          </a:p>
          <a:p>
            <a:pPr marL="0" indent="0">
              <a:buNone/>
            </a:pPr>
            <a:r>
              <a:rPr lang="en-US" altLang="zh-TW" b="1" dirty="0">
                <a:solidFill>
                  <a:srgbClr val="C337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Translation-</a:t>
            </a:r>
            <a:r>
              <a:rPr lang="en-US" altLang="zh-TW" b="1" dirty="0" err="1">
                <a:solidFill>
                  <a:srgbClr val="C337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he.xz</a:t>
            </a:r>
            <a:endParaRPr lang="en-US" altLang="zh-TW" dirty="0">
              <a:solidFill>
                <a:srgbClr val="C3372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1" dirty="0">
                <a:solidFill>
                  <a:srgbClr val="C337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Translation-</a:t>
            </a:r>
            <a:r>
              <a:rPr lang="en-US" altLang="zh-TW" b="1" dirty="0" err="1">
                <a:solidFill>
                  <a:srgbClr val="C337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he.xz</a:t>
            </a:r>
            <a:endParaRPr lang="en-US" altLang="zh-TW" b="1" dirty="0">
              <a:solidFill>
                <a:srgbClr val="C3372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b="1" dirty="0">
                <a:latin typeface="Consolas" panose="020B0609020204030204" pitchFamily="49" charset="0"/>
                <a:cs typeface="Consolas" panose="020B0609020204030204" pitchFamily="49" charset="0"/>
              </a:rPr>
              <a:t>/*sort</a:t>
            </a:r>
            <a:r>
              <a:rPr lang="zh-CN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馬上死掉</a:t>
            </a:r>
            <a:r>
              <a:rPr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*/</a:t>
            </a:r>
            <a:endParaRPr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1410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88B757C6-207E-604D-9D35-4AE090BC3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pipe_perf.c</a:t>
            </a:r>
            <a:r>
              <a:rPr kumimoji="1" lang="zh-CN" altLang="en-US" dirty="0"/>
              <a:t>，</a:t>
            </a:r>
            <a:r>
              <a:rPr kumimoji="1" lang="zh-TW" altLang="en-US" dirty="0"/>
              <a:t>測試</a:t>
            </a:r>
            <a:r>
              <a:rPr kumimoji="1" lang="en-US" altLang="zh-TW" dirty="0"/>
              <a:t>pipe</a:t>
            </a:r>
            <a:r>
              <a:rPr kumimoji="1" lang="zh-CN" altLang="en-US" dirty="0"/>
              <a:t>的效率及學習</a:t>
            </a:r>
            <a:r>
              <a:rPr kumimoji="1" lang="en-US" altLang="zh-CN" dirty="0"/>
              <a:t>alarm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EBEA9689-4775-6E46-8702-4AF89A558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5124"/>
          </a:xfrm>
        </p:spPr>
        <p:txBody>
          <a:bodyPr>
            <a:normAutofit fontScale="4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cont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sig_alarm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signNo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cont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	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CN" altLang="en-US" dirty="0">
                <a:solidFill>
                  <a:srgbClr val="008400"/>
                </a:solidFill>
                <a:latin typeface="Menlo" panose="020B0609030804020204" pitchFamily="49" charset="0"/>
              </a:rPr>
              <a:t>讓</a:t>
            </a:r>
            <a:r>
              <a:rPr lang="en-US" altLang="zh-CN" dirty="0">
                <a:solidFill>
                  <a:srgbClr val="008400"/>
                </a:solidFill>
                <a:latin typeface="Menlo" panose="020B0609030804020204" pitchFamily="49" charset="0"/>
              </a:rPr>
              <a:t>main</a:t>
            </a:r>
            <a:r>
              <a:rPr lang="zh-CN" altLang="en-US" dirty="0">
                <a:solidFill>
                  <a:srgbClr val="008400"/>
                </a:solidFill>
                <a:latin typeface="Menlo" panose="020B0609030804020204" pitchFamily="49" charset="0"/>
              </a:rPr>
              <a:t>跳出</a:t>
            </a:r>
            <a:r>
              <a:rPr lang="en-US" altLang="zh-CN" dirty="0">
                <a:solidFill>
                  <a:srgbClr val="008400"/>
                </a:solidFill>
                <a:latin typeface="Menlo" panose="020B0609030804020204" pitchFamily="49" charset="0"/>
              </a:rPr>
              <a:t>loop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  <a:endParaRPr lang="en-US" altLang="zh-TW" dirty="0"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main(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argc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**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signal(SIGALRM,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sig_alarm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 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註冊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alarm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signal(SIGPIPE, SIG_IGN);   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避免有人離開造成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pipe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中斷，同學們可以註解掉這段程式碼看看</a:t>
            </a:r>
            <a:endParaRPr lang="zh-TW" alt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pipe(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pipefd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child_pid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 fork();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child_pid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==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{     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//child;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close(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pipefd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]);    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/*for read*/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於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"</a:t>
            </a:r>
            <a:r>
              <a:rPr lang="en-US" altLang="zh-TW" dirty="0" err="1">
                <a:solidFill>
                  <a:srgbClr val="008400"/>
                </a:solidFill>
                <a:latin typeface="Menlo" panose="020B0609030804020204" pitchFamily="49" charset="0"/>
              </a:rPr>
              <a:t>alarmSec"sec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以後發出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SIGALRM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這個訊號 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fork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並不會繼承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alarm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，因此要對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parent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和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child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各設定一次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alarm(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alarmSec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while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cont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{	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一直執行，直到程式收到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alarm</a:t>
            </a:r>
            <a:r>
              <a:rPr lang="zh-CN" altLang="en-US" dirty="0">
                <a:solidFill>
                  <a:srgbClr val="008400"/>
                </a:solidFill>
                <a:latin typeface="Menlo" panose="020B0609030804020204" pitchFamily="49" charset="0"/>
              </a:rPr>
              <a:t>這個</a:t>
            </a:r>
            <a:r>
              <a:rPr lang="en-US" altLang="zh-CN" dirty="0">
                <a:solidFill>
                  <a:srgbClr val="008400"/>
                </a:solidFill>
                <a:latin typeface="Menlo" panose="020B0609030804020204" pitchFamily="49" charset="0"/>
              </a:rPr>
              <a:t>signal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write(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pipefd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],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buf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nsize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nloop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++;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}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close(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pipefd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"child write: throughput\t%.2fMB\n"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(((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float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nsize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*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nloop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)/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alarmSec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/(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1024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*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1024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)));</a:t>
            </a:r>
          </a:p>
        </p:txBody>
      </p:sp>
    </p:spTree>
    <p:extLst>
      <p:ext uri="{BB962C8B-B14F-4D97-AF65-F5344CB8AC3E}">
        <p14:creationId xmlns:p14="http://schemas.microsoft.com/office/powerpoint/2010/main" val="11916199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6E4B68-642F-1242-B46B-988CEDB9B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6681"/>
            <a:ext cx="10515600" cy="5820282"/>
          </a:xfrm>
        </p:spPr>
        <p:txBody>
          <a:bodyPr>
            <a:normAutofit fontScale="47500" lnSpcReduction="20000"/>
          </a:bodyPr>
          <a:lstStyle/>
          <a:p>
            <a:pPr marL="514350" indent="-514350">
              <a:buFont typeface="+mj-lt"/>
              <a:buAutoNum type="arabicPeriod" startAt="20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}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else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{                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//parent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 startAt="20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close(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pipefd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]);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alarm(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alarmSec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while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cont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read(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pipefd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],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buf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nsize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nloop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++;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}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close(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pipefd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]);   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要關掉，不然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child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收不到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EOF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 startAt="20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wait(&amp;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wstatus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"parent read: throughput\t%.2fMB\n"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(((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float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nsize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*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nloop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)/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alarmSec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/(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1024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*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1024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)));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測試單純記憶體複製的速度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cont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nloop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alarm(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alarmSec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while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cont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memcpy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dest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buf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nsize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nloop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++;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}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"speed of </a:t>
            </a:r>
            <a:r>
              <a:rPr lang="en-US" altLang="zh-TW" dirty="0" err="1">
                <a:solidFill>
                  <a:srgbClr val="D12F1B"/>
                </a:solidFill>
                <a:latin typeface="Menlo" panose="020B0609030804020204" pitchFamily="49" charset="0"/>
              </a:rPr>
              <a:t>memcpy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 is \t%.2fMB/s\n"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(((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float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nsize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*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nloop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)/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alarmSec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/(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1024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*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1024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)));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return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39065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51BD77-C0E4-5940-800E-295A3C5EF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關於</a:t>
            </a:r>
            <a:r>
              <a:rPr kumimoji="1" lang="en-US" altLang="zh-CN" dirty="0"/>
              <a:t>alarm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3074B7-23A5-9D41-B26C-E8ED94A21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78492A"/>
                </a:solidFill>
                <a:latin typeface="Menlo" panose="020B0609030804020204" pitchFamily="49" charset="0"/>
              </a:rPr>
              <a:t>#include 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&lt;</a:t>
            </a:r>
            <a:r>
              <a:rPr lang="en-US" altLang="zh-TW" dirty="0" err="1">
                <a:solidFill>
                  <a:srgbClr val="D12F1B"/>
                </a:solidFill>
                <a:latin typeface="Menlo" panose="020B0609030804020204" pitchFamily="49" charset="0"/>
              </a:rPr>
              <a:t>unistd.h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unsigned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alarm(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unsigned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seconds);</a:t>
            </a:r>
            <a:endParaRPr lang="en-US" altLang="zh-TW" dirty="0">
              <a:solidFill>
                <a:srgbClr val="BA2DA2"/>
              </a:solidFill>
              <a:latin typeface="Menlo" panose="020B0609030804020204" pitchFamily="49" charset="0"/>
            </a:endParaRPr>
          </a:p>
          <a:p>
            <a:endParaRPr kumimoji="1" lang="en-US" altLang="zh-TW" dirty="0"/>
          </a:p>
          <a:p>
            <a:r>
              <a:rPr kumimoji="1" lang="zh-CN" altLang="en-US" dirty="0"/>
              <a:t>在</a:t>
            </a:r>
            <a:r>
              <a:rPr kumimoji="1" lang="en-US" altLang="zh-CN" dirty="0"/>
              <a:t>seconds</a:t>
            </a:r>
            <a:r>
              <a:rPr kumimoji="1" lang="zh-CN" altLang="en-US" dirty="0"/>
              <a:t>秒以後，</a:t>
            </a:r>
            <a:r>
              <a:rPr kumimoji="1" lang="en-US" altLang="zh-CN" dirty="0"/>
              <a:t>OS</a:t>
            </a:r>
            <a:r>
              <a:rPr kumimoji="1" lang="zh-CN" altLang="en-US" dirty="0"/>
              <a:t>發出</a:t>
            </a:r>
            <a:r>
              <a:rPr kumimoji="1" lang="en-US" altLang="zh-CN" dirty="0"/>
              <a:t>SIGALRM</a:t>
            </a:r>
            <a:r>
              <a:rPr kumimoji="1" lang="zh-CN" altLang="en-US" dirty="0"/>
              <a:t>這個</a:t>
            </a:r>
            <a:r>
              <a:rPr kumimoji="1" lang="en-US" altLang="zh-CN" dirty="0"/>
              <a:t>signal</a:t>
            </a:r>
            <a:r>
              <a:rPr kumimoji="1" lang="zh-CN" altLang="en-US" dirty="0"/>
              <a:t>給程式</a:t>
            </a:r>
            <a:endParaRPr kumimoji="1" lang="en-US" altLang="zh-CN" dirty="0"/>
          </a:p>
          <a:p>
            <a:r>
              <a:rPr kumimoji="1" lang="zh-CN" altLang="en-US" dirty="0"/>
              <a:t>如果</a:t>
            </a:r>
            <a:r>
              <a:rPr kumimoji="1" lang="en-US" altLang="zh-CN" dirty="0"/>
              <a:t>seconds</a:t>
            </a:r>
            <a:r>
              <a:rPr kumimoji="1" lang="zh-CN" altLang="en-US" dirty="0"/>
              <a:t>設定為</a:t>
            </a:r>
            <a:r>
              <a:rPr kumimoji="1" lang="en-US" altLang="zh-CN" dirty="0"/>
              <a:t>0</a:t>
            </a:r>
            <a:r>
              <a:rPr kumimoji="1" lang="zh-CN" altLang="en-US" dirty="0"/>
              <a:t>，則代表要取消</a:t>
            </a:r>
            <a:r>
              <a:rPr kumimoji="1" lang="en-US" altLang="zh-CN" dirty="0"/>
              <a:t>alarm</a:t>
            </a:r>
          </a:p>
          <a:p>
            <a:r>
              <a:rPr kumimoji="1" lang="zh-CN" altLang="en-US" dirty="0"/>
              <a:t>一個程式最多只有一個</a:t>
            </a:r>
            <a:r>
              <a:rPr kumimoji="1" lang="en-US" altLang="zh-CN" dirty="0"/>
              <a:t>alarm</a:t>
            </a:r>
            <a:r>
              <a:rPr kumimoji="1" lang="zh-CN" altLang="en-US" dirty="0"/>
              <a:t>，如果設定多次的</a:t>
            </a:r>
            <a:r>
              <a:rPr kumimoji="1" lang="en-US" altLang="zh-CN" dirty="0"/>
              <a:t>alarm</a:t>
            </a:r>
            <a:r>
              <a:rPr kumimoji="1" lang="zh-CN" altLang="en-US" dirty="0"/>
              <a:t>，則以最後一次的設定為主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48740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262FD6-4FBC-D24F-A1CD-BE65BDDED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執行結果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54B6AC-2FE7-A64F-90C1-6B594587D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67005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zh-TW" b="1" dirty="0" err="1">
                <a:solidFill>
                  <a:srgbClr val="34BC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shiwulo@NUC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altLang="zh-TW" b="1" dirty="0">
                <a:solidFill>
                  <a:srgbClr val="5230E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~/</a:t>
            </a:r>
            <a:r>
              <a:rPr lang="en-US" altLang="zh-TW" b="1" dirty="0" err="1">
                <a:solidFill>
                  <a:srgbClr val="5230E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altLang="zh-TW" b="1" dirty="0">
                <a:solidFill>
                  <a:srgbClr val="5230E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/ch11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./pipe-perf 100 5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 write: throughput 183.89MB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parent read: throughput 183.89MB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speed of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memcpy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33005.52MB/s</a:t>
            </a:r>
          </a:p>
          <a:p>
            <a:pPr marL="0" indent="0">
              <a:buNone/>
            </a:pPr>
            <a:r>
              <a:rPr lang="en-US" altLang="zh-TW" b="1" dirty="0" err="1">
                <a:solidFill>
                  <a:srgbClr val="34BC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shiwulo@NUC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altLang="zh-TW" b="1" dirty="0">
                <a:solidFill>
                  <a:srgbClr val="5230E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~/</a:t>
            </a:r>
            <a:r>
              <a:rPr lang="en-US" altLang="zh-TW" b="1" dirty="0" err="1">
                <a:solidFill>
                  <a:srgbClr val="5230E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altLang="zh-TW" b="1" dirty="0">
                <a:solidFill>
                  <a:srgbClr val="5230E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/ch11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./pipe-perf 1000 5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 write: throughput 1759.77MB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parent read: throughput 1759.72MB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speed of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memcpy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87379.50MB/s</a:t>
            </a:r>
          </a:p>
          <a:p>
            <a:pPr marL="0" indent="0">
              <a:buNone/>
            </a:pPr>
            <a:r>
              <a:rPr lang="en-US" altLang="zh-TW" b="1" dirty="0" err="1">
                <a:solidFill>
                  <a:srgbClr val="34BC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shiwulo@NUC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altLang="zh-TW" b="1" dirty="0">
                <a:solidFill>
                  <a:srgbClr val="5230E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~/</a:t>
            </a:r>
            <a:r>
              <a:rPr lang="en-US" altLang="zh-TW" b="1" dirty="0" err="1">
                <a:solidFill>
                  <a:srgbClr val="5230E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altLang="zh-TW" b="1" dirty="0">
                <a:solidFill>
                  <a:srgbClr val="5230E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/ch11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./pipe-perf 10000 5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 write: throughput 5225.91MB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parent read: throughput 5225.42MB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speed of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memcpy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89776.95MB/s</a:t>
            </a:r>
          </a:p>
          <a:p>
            <a:pPr marL="0" indent="0">
              <a:buNone/>
            </a:pPr>
            <a:r>
              <a:rPr lang="en-US" altLang="zh-TW" b="1" dirty="0" err="1">
                <a:solidFill>
                  <a:srgbClr val="34BC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shiwulo@NUC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altLang="zh-TW" b="1" dirty="0">
                <a:solidFill>
                  <a:srgbClr val="5230E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~/</a:t>
            </a:r>
            <a:r>
              <a:rPr lang="en-US" altLang="zh-TW" b="1" dirty="0" err="1">
                <a:solidFill>
                  <a:srgbClr val="5230E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altLang="zh-TW" b="1" dirty="0">
                <a:solidFill>
                  <a:srgbClr val="5230E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/ch11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./pipe-perf 100000 5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 write: throughput 4503.59MB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parent read: throughput 4502.85MB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speed of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memcpy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35511.84MB/s</a:t>
            </a:r>
          </a:p>
        </p:txBody>
      </p:sp>
    </p:spTree>
    <p:extLst>
      <p:ext uri="{BB962C8B-B14F-4D97-AF65-F5344CB8AC3E}">
        <p14:creationId xmlns:p14="http://schemas.microsoft.com/office/powerpoint/2010/main" val="1936085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執行結果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 err="1"/>
              <a:t>shiwulo@vm</a:t>
            </a:r>
            <a:r>
              <a:rPr kumimoji="1" lang="en-US" altLang="zh-TW" dirty="0"/>
              <a:t>:~/</a:t>
            </a:r>
            <a:r>
              <a:rPr kumimoji="1" lang="en-US" altLang="zh-TW" dirty="0" err="1"/>
              <a:t>sp</a:t>
            </a:r>
            <a:r>
              <a:rPr kumimoji="1" lang="en-US" altLang="zh-TW" dirty="0"/>
              <a:t>/ch11$ ./pipe1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/>
              <a:t>hello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67364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10DF37-C2EF-2B4C-AB7D-A2C3FAA0D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比</a:t>
            </a:r>
            <a:r>
              <a:rPr kumimoji="1" lang="en-US" altLang="zh-CN" dirty="0"/>
              <a:t>alarm</a:t>
            </a:r>
            <a:r>
              <a:rPr kumimoji="1" lang="zh-CN" altLang="en-US" dirty="0"/>
              <a:t>更強大</a:t>
            </a:r>
            <a:r>
              <a:rPr kumimoji="1" lang="zh-TW" altLang="en-US" dirty="0"/>
              <a:t> </a:t>
            </a:r>
            <a:r>
              <a:rPr kumimoji="1" lang="en-US" altLang="zh-TW" dirty="0" err="1"/>
              <a:t>setitimer</a:t>
            </a:r>
            <a:r>
              <a:rPr kumimoji="1" lang="en-US" altLang="zh-TW" dirty="0"/>
              <a:t>()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102F97-3E57-084A-AF07-5E4E192D0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>
                <a:solidFill>
                  <a:srgbClr val="78492A"/>
                </a:solidFill>
                <a:latin typeface="Menlo" panose="020B0609030804020204" pitchFamily="49" charset="0"/>
              </a:rPr>
              <a:t>#include </a:t>
            </a:r>
            <a:r>
              <a:rPr lang="en-US" altLang="zh-TW" sz="2000" dirty="0">
                <a:solidFill>
                  <a:srgbClr val="D12F1B"/>
                </a:solidFill>
                <a:latin typeface="Menlo" panose="020B0609030804020204" pitchFamily="49" charset="0"/>
              </a:rPr>
              <a:t>&lt;sys/</a:t>
            </a:r>
            <a:r>
              <a:rPr lang="en-US" altLang="zh-TW" sz="2000" dirty="0" err="1">
                <a:solidFill>
                  <a:srgbClr val="D12F1B"/>
                </a:solidFill>
                <a:latin typeface="Menlo" panose="020B0609030804020204" pitchFamily="49" charset="0"/>
              </a:rPr>
              <a:t>time.h</a:t>
            </a:r>
            <a:r>
              <a:rPr lang="en-US" altLang="zh-TW" sz="2000" dirty="0">
                <a:solidFill>
                  <a:srgbClr val="D12F1B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-US" altLang="zh-TW" sz="20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getitimer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20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which, </a:t>
            </a:r>
            <a:r>
              <a:rPr lang="en-US" altLang="zh-TW" sz="2000" dirty="0">
                <a:solidFill>
                  <a:srgbClr val="BA2DA2"/>
                </a:solidFill>
                <a:latin typeface="Menlo" panose="020B0609030804020204" pitchFamily="49" charset="0"/>
              </a:rPr>
              <a:t>struct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itimerval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*</a:t>
            </a:r>
            <a:r>
              <a:rPr lang="en-US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curr_value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sz="20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setitimer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20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which, </a:t>
            </a:r>
            <a:r>
              <a:rPr lang="en-US" altLang="zh-TW" sz="2000" dirty="0" err="1">
                <a:solidFill>
                  <a:srgbClr val="BA2DA2"/>
                </a:solidFill>
                <a:latin typeface="Menlo" panose="020B0609030804020204" pitchFamily="49" charset="0"/>
              </a:rPr>
              <a:t>const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2000" dirty="0">
                <a:solidFill>
                  <a:srgbClr val="BA2DA2"/>
                </a:solidFill>
                <a:latin typeface="Menlo" panose="020B0609030804020204" pitchFamily="49" charset="0"/>
              </a:rPr>
              <a:t>struct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itimerval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*</a:t>
            </a:r>
            <a:r>
              <a:rPr lang="en-US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new_value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2000" dirty="0">
                <a:solidFill>
                  <a:srgbClr val="BA2DA2"/>
                </a:solidFill>
                <a:latin typeface="Menlo" panose="020B0609030804020204" pitchFamily="49" charset="0"/>
              </a:rPr>
              <a:t>struct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itimerval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*</a:t>
            </a:r>
            <a:r>
              <a:rPr lang="en-US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old_value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endParaRPr lang="en-US" altLang="zh-TW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which</a:t>
            </a:r>
            <a:r>
              <a:rPr lang="zh-CN" alt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的值可以是：</a:t>
            </a:r>
            <a:r>
              <a:rPr lang="en-US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ITIMER_REAL</a:t>
            </a:r>
            <a:r>
              <a:rPr lang="zh-CN" alt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、</a:t>
            </a:r>
            <a:r>
              <a:rPr lang="en-US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ITIMER_VIRTUAL</a:t>
            </a:r>
            <a:r>
              <a:rPr lang="zh-CN" alt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、</a:t>
            </a:r>
            <a:r>
              <a:rPr lang="en-US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ITIMER_PROF</a:t>
            </a:r>
            <a:r>
              <a:rPr lang="zh-CN" alt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，分別會產生下列</a:t>
            </a:r>
            <a:r>
              <a:rPr lang="en-US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signal</a:t>
            </a:r>
            <a:r>
              <a:rPr lang="zh-CN" alt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：</a:t>
            </a:r>
            <a:r>
              <a:rPr lang="en-US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SIGALRM</a:t>
            </a:r>
            <a:r>
              <a:rPr lang="zh-CN" alt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、</a:t>
            </a:r>
            <a:r>
              <a:rPr lang="en-US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SIGVTALRM</a:t>
            </a:r>
            <a:r>
              <a:rPr lang="zh-CN" alt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、</a:t>
            </a:r>
            <a:r>
              <a:rPr lang="en-US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ITIMER_VIRTUAL</a:t>
            </a:r>
            <a:r>
              <a:rPr lang="zh-CN" alt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，代表的意義分別是：真實經過的時間、</a:t>
            </a:r>
            <a:r>
              <a:rPr lang="en-US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process</a:t>
            </a:r>
            <a:r>
              <a:rPr lang="zh-CN" alt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花費在</a:t>
            </a:r>
            <a:r>
              <a:rPr lang="en-US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user space</a:t>
            </a:r>
            <a:r>
              <a:rPr lang="zh-CN" alt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的時間、</a:t>
            </a:r>
            <a:r>
              <a:rPr lang="en-US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process</a:t>
            </a:r>
            <a:r>
              <a:rPr lang="zh-CN" alt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花費在</a:t>
            </a:r>
            <a:r>
              <a:rPr lang="en-US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user space</a:t>
            </a:r>
            <a:r>
              <a:rPr lang="zh-CN" alt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和</a:t>
            </a:r>
            <a:r>
              <a:rPr lang="en-US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kernel space</a:t>
            </a:r>
            <a:r>
              <a:rPr lang="zh-CN" alt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的時間</a:t>
            </a:r>
            <a:endParaRPr lang="en-US" altLang="zh-CN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itimerval</a:t>
            </a:r>
            <a:r>
              <a:rPr lang="zh-CN" alt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資料結構請參考</a:t>
            </a:r>
            <a:r>
              <a:rPr lang="en-US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man 3 </a:t>
            </a:r>
            <a:r>
              <a:rPr lang="en-US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setitiemr</a:t>
            </a:r>
            <a:endParaRPr lang="en-US" altLang="zh-CN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lvl="1"/>
            <a:r>
              <a:rPr lang="en-US" altLang="zh-CN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itimerval.it_interval</a:t>
            </a:r>
            <a:r>
              <a:rPr lang="zh-CN" alt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：觸發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signal</a:t>
            </a:r>
            <a:r>
              <a:rPr lang="zh-CN" alt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的週期是多少</a:t>
            </a:r>
            <a:endParaRPr lang="en-US" altLang="zh-CN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lvl="1"/>
            <a:r>
              <a:rPr lang="en-US" altLang="zh-CN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itimerval.it_value</a:t>
            </a:r>
            <a:r>
              <a:rPr lang="zh-CN" alt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：下次觸發的時間是何時（或者是：第一次觸發的時間是多少）</a:t>
            </a:r>
            <a:endParaRPr lang="en-US" altLang="zh-CN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lvl="1"/>
            <a:endParaRPr lang="en-US" altLang="zh-CN" sz="16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3390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88B757C6-207E-604D-9D35-4AE090BC3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9718" y="79782"/>
            <a:ext cx="6783422" cy="899470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pipe_perf2.c</a:t>
            </a:r>
            <a:r>
              <a:rPr kumimoji="1" lang="zh-CN" altLang="en-US" dirty="0"/>
              <a:t>，練習</a:t>
            </a:r>
            <a:r>
              <a:rPr kumimoji="1" lang="en-US" altLang="zh-CN" dirty="0" err="1"/>
              <a:t>setitime</a:t>
            </a:r>
            <a:r>
              <a:rPr kumimoji="1" lang="en-US" altLang="zh-CN" dirty="0"/>
              <a:t>()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EBEA9689-4775-6E46-8702-4AF89A558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003604" cy="6858000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sz="1200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sig_alarm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signNo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cont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zh-TW" sz="12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;   </a:t>
            </a:r>
            <a:r>
              <a:rPr lang="en-US" altLang="zh-TW" sz="1200" dirty="0">
                <a:solidFill>
                  <a:srgbClr val="008400"/>
                </a:solidFill>
                <a:latin typeface="Menlo" panose="020B0609030804020204" pitchFamily="49" charset="0"/>
              </a:rPr>
              <a:t>/*</a:t>
            </a:r>
            <a:r>
              <a:rPr lang="zh-TW" altLang="en-US" sz="1200" dirty="0">
                <a:solidFill>
                  <a:srgbClr val="008400"/>
                </a:solidFill>
                <a:latin typeface="Menlo" panose="020B0609030804020204" pitchFamily="49" charset="0"/>
              </a:rPr>
              <a:t>讓</a:t>
            </a:r>
            <a:r>
              <a:rPr lang="en-US" altLang="zh-TW" sz="1200" dirty="0">
                <a:solidFill>
                  <a:srgbClr val="008400"/>
                </a:solidFill>
                <a:latin typeface="Menlo" panose="020B0609030804020204" pitchFamily="49" charset="0"/>
              </a:rPr>
              <a:t>main</a:t>
            </a:r>
            <a:r>
              <a:rPr lang="zh-TW" altLang="en-US" sz="1200" dirty="0">
                <a:solidFill>
                  <a:srgbClr val="008400"/>
                </a:solidFill>
                <a:latin typeface="Menlo" panose="020B0609030804020204" pitchFamily="49" charset="0"/>
              </a:rPr>
              <a:t>跳出</a:t>
            </a:r>
            <a:r>
              <a:rPr lang="en-US" altLang="zh-TW" sz="1200" dirty="0">
                <a:solidFill>
                  <a:srgbClr val="008400"/>
                </a:solidFill>
                <a:latin typeface="Menlo" panose="020B0609030804020204" pitchFamily="49" charset="0"/>
              </a:rPr>
              <a:t>loop*/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 }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2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 main(</a:t>
            </a:r>
            <a:r>
              <a:rPr lang="en-US" altLang="zh-TW" sz="12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argc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1200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 **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200" b="1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200" b="1" dirty="0">
                <a:solidFill>
                  <a:srgbClr val="BA2DA2"/>
                </a:solidFill>
                <a:latin typeface="Menlo" panose="020B0609030804020204" pitchFamily="49" charset="0"/>
              </a:rPr>
              <a:t>struct</a:t>
            </a:r>
            <a:r>
              <a:rPr lang="en-US" altLang="zh-TW" sz="1200" b="1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b="1" dirty="0" err="1">
                <a:solidFill>
                  <a:srgbClr val="000000"/>
                </a:solidFill>
                <a:latin typeface="Menlo" panose="020B0609030804020204" pitchFamily="49" charset="0"/>
              </a:rPr>
              <a:t>itimerval</a:t>
            </a:r>
            <a:r>
              <a:rPr lang="en-US" altLang="zh-TW" sz="1200" b="1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b="1" dirty="0" err="1">
                <a:solidFill>
                  <a:srgbClr val="000000"/>
                </a:solidFill>
                <a:latin typeface="Menlo" panose="020B0609030804020204" pitchFamily="49" charset="0"/>
              </a:rPr>
              <a:t>iTime</a:t>
            </a:r>
            <a:r>
              <a:rPr lang="en-US" altLang="zh-TW" sz="1200" b="1" dirty="0">
                <a:solidFill>
                  <a:srgbClr val="000000"/>
                </a:solidFill>
                <a:latin typeface="Menlo" panose="020B0609030804020204" pitchFamily="49" charset="0"/>
              </a:rPr>
              <a:t>={</a:t>
            </a:r>
            <a:r>
              <a:rPr lang="en-US" altLang="zh-TW" sz="1200" b="1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200" b="1" dirty="0">
                <a:solidFill>
                  <a:srgbClr val="000000"/>
                </a:solidFill>
                <a:latin typeface="Menlo" panose="020B0609030804020204" pitchFamily="49" charset="0"/>
              </a:rPr>
              <a:t>}; </a:t>
            </a:r>
            <a:r>
              <a:rPr lang="en-US" altLang="zh-TW" sz="1200" b="1" dirty="0" err="1">
                <a:solidFill>
                  <a:srgbClr val="000000"/>
                </a:solidFill>
                <a:latin typeface="Menlo" panose="020B0609030804020204" pitchFamily="49" charset="0"/>
              </a:rPr>
              <a:t>iTime.it_value.tv_sec</a:t>
            </a:r>
            <a:r>
              <a:rPr lang="en-US" altLang="zh-TW" sz="1200" b="1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zh-TW" sz="1200" b="1" dirty="0" err="1">
                <a:solidFill>
                  <a:srgbClr val="000000"/>
                </a:solidFill>
                <a:latin typeface="Menlo" panose="020B0609030804020204" pitchFamily="49" charset="0"/>
              </a:rPr>
              <a:t>alarmSec</a:t>
            </a:r>
            <a:r>
              <a:rPr lang="en-US" altLang="zh-TW" sz="1200" b="1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200" b="1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200" b="1" dirty="0">
                <a:solidFill>
                  <a:srgbClr val="BA2DA2"/>
                </a:solidFill>
                <a:latin typeface="Menlo" panose="020B0609030804020204" pitchFamily="49" charset="0"/>
              </a:rPr>
              <a:t>struct</a:t>
            </a:r>
            <a:r>
              <a:rPr lang="en-US" altLang="zh-TW" sz="1200" b="1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b="1" dirty="0" err="1">
                <a:solidFill>
                  <a:srgbClr val="000000"/>
                </a:solidFill>
                <a:latin typeface="Menlo" panose="020B0609030804020204" pitchFamily="49" charset="0"/>
              </a:rPr>
              <a:t>itimerval</a:t>
            </a:r>
            <a:r>
              <a:rPr lang="en-US" altLang="zh-TW" sz="1200" b="1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b="1" dirty="0" err="1">
                <a:solidFill>
                  <a:srgbClr val="000000"/>
                </a:solidFill>
                <a:latin typeface="Menlo" panose="020B0609030804020204" pitchFamily="49" charset="0"/>
              </a:rPr>
              <a:t>virTime</a:t>
            </a:r>
            <a:r>
              <a:rPr lang="en-US" altLang="zh-TW" sz="1200" b="1" dirty="0">
                <a:solidFill>
                  <a:srgbClr val="000000"/>
                </a:solidFill>
                <a:latin typeface="Menlo" panose="020B0609030804020204" pitchFamily="49" charset="0"/>
              </a:rPr>
              <a:t>={</a:t>
            </a:r>
            <a:r>
              <a:rPr lang="en-US" altLang="zh-TW" sz="1200" b="1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200" b="1" dirty="0">
                <a:solidFill>
                  <a:srgbClr val="000000"/>
                </a:solidFill>
                <a:latin typeface="Menlo" panose="020B0609030804020204" pitchFamily="49" charset="0"/>
              </a:rPr>
              <a:t>}; </a:t>
            </a:r>
            <a:r>
              <a:rPr lang="en-US" altLang="zh-TW" sz="1200" b="1" dirty="0" err="1">
                <a:solidFill>
                  <a:srgbClr val="000000"/>
                </a:solidFill>
                <a:latin typeface="Menlo" panose="020B0609030804020204" pitchFamily="49" charset="0"/>
              </a:rPr>
              <a:t>virTime.it_value.tv_sec</a:t>
            </a:r>
            <a:r>
              <a:rPr lang="en-US" altLang="zh-TW" sz="1200" b="1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zh-TW" sz="1200" b="1" dirty="0">
                <a:solidFill>
                  <a:srgbClr val="272AD8"/>
                </a:solidFill>
                <a:latin typeface="Menlo" panose="020B0609030804020204" pitchFamily="49" charset="0"/>
              </a:rPr>
              <a:t>100</a:t>
            </a:r>
            <a:r>
              <a:rPr lang="en-US" altLang="zh-TW" sz="1200" b="1" dirty="0">
                <a:solidFill>
                  <a:srgbClr val="000000"/>
                </a:solidFill>
                <a:latin typeface="Menlo" panose="020B0609030804020204" pitchFamily="49" charset="0"/>
              </a:rPr>
              <a:t>;  </a:t>
            </a:r>
            <a:r>
              <a:rPr lang="en-US" altLang="zh-TW" sz="1200" b="1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200" b="1" dirty="0">
                <a:solidFill>
                  <a:srgbClr val="008400"/>
                </a:solidFill>
                <a:latin typeface="Menlo" panose="020B0609030804020204" pitchFamily="49" charset="0"/>
              </a:rPr>
              <a:t>很長，不會發生的時間</a:t>
            </a:r>
            <a:endParaRPr lang="zh-TW" altLang="en-US" sz="1200" b="1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1200" b="1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200" b="1" dirty="0">
                <a:solidFill>
                  <a:srgbClr val="BA2DA2"/>
                </a:solidFill>
                <a:latin typeface="Menlo" panose="020B0609030804020204" pitchFamily="49" charset="0"/>
              </a:rPr>
              <a:t>struct</a:t>
            </a:r>
            <a:r>
              <a:rPr lang="en-US" altLang="zh-TW" sz="1200" b="1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b="1" dirty="0" err="1">
                <a:solidFill>
                  <a:srgbClr val="000000"/>
                </a:solidFill>
                <a:latin typeface="Menlo" panose="020B0609030804020204" pitchFamily="49" charset="0"/>
              </a:rPr>
              <a:t>itimerval</a:t>
            </a:r>
            <a:r>
              <a:rPr lang="en-US" altLang="zh-TW" sz="1200" b="1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b="1" dirty="0" err="1">
                <a:solidFill>
                  <a:srgbClr val="000000"/>
                </a:solidFill>
                <a:latin typeface="Menlo" panose="020B0609030804020204" pitchFamily="49" charset="0"/>
              </a:rPr>
              <a:t>profTime</a:t>
            </a:r>
            <a:r>
              <a:rPr lang="en-US" altLang="zh-TW" sz="1200" b="1" dirty="0">
                <a:solidFill>
                  <a:srgbClr val="000000"/>
                </a:solidFill>
                <a:latin typeface="Menlo" panose="020B0609030804020204" pitchFamily="49" charset="0"/>
              </a:rPr>
              <a:t>={</a:t>
            </a:r>
            <a:r>
              <a:rPr lang="en-US" altLang="zh-TW" sz="1200" b="1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200" b="1" dirty="0">
                <a:solidFill>
                  <a:srgbClr val="000000"/>
                </a:solidFill>
                <a:latin typeface="Menlo" panose="020B0609030804020204" pitchFamily="49" charset="0"/>
              </a:rPr>
              <a:t>}; </a:t>
            </a:r>
            <a:r>
              <a:rPr lang="en-US" altLang="zh-TW" sz="1200" b="1" dirty="0" err="1">
                <a:solidFill>
                  <a:srgbClr val="000000"/>
                </a:solidFill>
                <a:latin typeface="Menlo" panose="020B0609030804020204" pitchFamily="49" charset="0"/>
              </a:rPr>
              <a:t>profTime.it_value.tv_sec</a:t>
            </a:r>
            <a:r>
              <a:rPr lang="en-US" altLang="zh-TW" sz="1200" b="1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zh-TW" sz="1200" b="1" dirty="0">
                <a:solidFill>
                  <a:srgbClr val="272AD8"/>
                </a:solidFill>
                <a:latin typeface="Menlo" panose="020B0609030804020204" pitchFamily="49" charset="0"/>
              </a:rPr>
              <a:t>100</a:t>
            </a:r>
            <a:r>
              <a:rPr lang="en-US" altLang="zh-TW" sz="1200" b="1" dirty="0">
                <a:solidFill>
                  <a:srgbClr val="000000"/>
                </a:solidFill>
                <a:latin typeface="Menlo" panose="020B0609030804020204" pitchFamily="49" charset="0"/>
              </a:rPr>
              <a:t>;  </a:t>
            </a:r>
            <a:r>
              <a:rPr lang="en-US" altLang="zh-TW" sz="1200" b="1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200" b="1" dirty="0">
                <a:solidFill>
                  <a:srgbClr val="008400"/>
                </a:solidFill>
                <a:latin typeface="Menlo" panose="020B0609030804020204" pitchFamily="49" charset="0"/>
              </a:rPr>
              <a:t>很長，不會發生的時間</a:t>
            </a:r>
            <a:endParaRPr lang="zh-TW" altLang="en-US" sz="1200" b="1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signal(SIGALRM,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sig_alarm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); </a:t>
            </a:r>
            <a:r>
              <a:rPr lang="en-US" altLang="zh-TW" sz="12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200" dirty="0">
                <a:solidFill>
                  <a:srgbClr val="008400"/>
                </a:solidFill>
                <a:latin typeface="Menlo" panose="020B0609030804020204" pitchFamily="49" charset="0"/>
              </a:rPr>
              <a:t>註冊</a:t>
            </a:r>
            <a:r>
              <a:rPr lang="en-US" altLang="zh-TW" sz="1200" dirty="0">
                <a:solidFill>
                  <a:srgbClr val="008400"/>
                </a:solidFill>
                <a:latin typeface="Menlo" panose="020B0609030804020204" pitchFamily="49" charset="0"/>
              </a:rPr>
              <a:t>alarm</a:t>
            </a:r>
            <a:endParaRPr lang="en-US" altLang="zh-TW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signal(SIGPIPE, SIG_IGN);   </a:t>
            </a:r>
            <a:r>
              <a:rPr lang="en-US" altLang="zh-TW" sz="12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200" dirty="0">
                <a:solidFill>
                  <a:srgbClr val="008400"/>
                </a:solidFill>
                <a:latin typeface="Menlo" panose="020B0609030804020204" pitchFamily="49" charset="0"/>
              </a:rPr>
              <a:t>避免有人離開造成</a:t>
            </a:r>
            <a:r>
              <a:rPr lang="en-US" altLang="zh-TW" sz="1200" dirty="0">
                <a:solidFill>
                  <a:srgbClr val="008400"/>
                </a:solidFill>
                <a:latin typeface="Menlo" panose="020B0609030804020204" pitchFamily="49" charset="0"/>
              </a:rPr>
              <a:t>pipe</a:t>
            </a:r>
            <a:r>
              <a:rPr lang="zh-TW" altLang="en-US" sz="1200" dirty="0">
                <a:solidFill>
                  <a:srgbClr val="008400"/>
                </a:solidFill>
                <a:latin typeface="Menlo" panose="020B0609030804020204" pitchFamily="49" charset="0"/>
              </a:rPr>
              <a:t>中斷，同學們可以註解掉這段程式碼看看</a:t>
            </a:r>
            <a:endParaRPr lang="zh-TW" altLang="en-US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pipe(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pipefd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child_pid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 = fork();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200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child_pid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==</a:t>
            </a:r>
            <a:r>
              <a:rPr lang="en-US" altLang="zh-TW" sz="12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) {     </a:t>
            </a:r>
            <a:r>
              <a:rPr lang="en-US" altLang="zh-TW" sz="1200" dirty="0">
                <a:solidFill>
                  <a:srgbClr val="008400"/>
                </a:solidFill>
                <a:latin typeface="Menlo" panose="020B0609030804020204" pitchFamily="49" charset="0"/>
              </a:rPr>
              <a:t>//child;</a:t>
            </a:r>
            <a:endParaRPr lang="en-US" altLang="zh-TW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    close(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pipefd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TW" sz="12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]);    </a:t>
            </a:r>
            <a:r>
              <a:rPr lang="en-US" altLang="zh-TW" sz="1200" dirty="0">
                <a:solidFill>
                  <a:srgbClr val="008400"/>
                </a:solidFill>
                <a:latin typeface="Menlo" panose="020B0609030804020204" pitchFamily="49" charset="0"/>
              </a:rPr>
              <a:t>/*for read*/</a:t>
            </a:r>
            <a:endParaRPr lang="en-US" altLang="zh-TW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sz="1200" b="1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200" b="1" dirty="0" err="1">
                <a:solidFill>
                  <a:srgbClr val="000000"/>
                </a:solidFill>
                <a:latin typeface="Menlo" panose="020B0609030804020204" pitchFamily="49" charset="0"/>
              </a:rPr>
              <a:t>setitimer</a:t>
            </a:r>
            <a:r>
              <a:rPr lang="en-US" altLang="zh-TW" sz="1200" b="1" dirty="0">
                <a:solidFill>
                  <a:srgbClr val="000000"/>
                </a:solidFill>
                <a:latin typeface="Menlo" panose="020B0609030804020204" pitchFamily="49" charset="0"/>
              </a:rPr>
              <a:t>(ITIMER_REAL, &amp;</a:t>
            </a:r>
            <a:r>
              <a:rPr lang="en-US" altLang="zh-TW" sz="1200" b="1" dirty="0" err="1">
                <a:solidFill>
                  <a:srgbClr val="000000"/>
                </a:solidFill>
                <a:latin typeface="Menlo" panose="020B0609030804020204" pitchFamily="49" charset="0"/>
              </a:rPr>
              <a:t>iTime</a:t>
            </a:r>
            <a:r>
              <a:rPr lang="en-US" altLang="zh-TW" sz="1200" b="1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1200" b="1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-US" altLang="zh-TW" sz="1200" b="1" dirty="0">
                <a:solidFill>
                  <a:srgbClr val="000000"/>
                </a:solidFill>
                <a:latin typeface="Menlo" panose="020B0609030804020204" pitchFamily="49" charset="0"/>
              </a:rPr>
              <a:t>); </a:t>
            </a:r>
            <a:r>
              <a:rPr lang="en-US" altLang="zh-TW" sz="1200" b="1" dirty="0" err="1">
                <a:solidFill>
                  <a:srgbClr val="000000"/>
                </a:solidFill>
                <a:latin typeface="Menlo" panose="020B0609030804020204" pitchFamily="49" charset="0"/>
              </a:rPr>
              <a:t>setitimer</a:t>
            </a:r>
            <a:r>
              <a:rPr lang="en-US" altLang="zh-TW" sz="1200" b="1" dirty="0">
                <a:solidFill>
                  <a:srgbClr val="000000"/>
                </a:solidFill>
                <a:latin typeface="Menlo" panose="020B0609030804020204" pitchFamily="49" charset="0"/>
              </a:rPr>
              <a:t>(ITIMER_VIRTUAL, &amp;</a:t>
            </a:r>
            <a:r>
              <a:rPr lang="en-US" altLang="zh-TW" sz="1200" b="1" dirty="0" err="1">
                <a:solidFill>
                  <a:srgbClr val="000000"/>
                </a:solidFill>
                <a:latin typeface="Menlo" panose="020B0609030804020204" pitchFamily="49" charset="0"/>
              </a:rPr>
              <a:t>virTime</a:t>
            </a:r>
            <a:r>
              <a:rPr lang="en-US" altLang="zh-TW" sz="1200" b="1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1200" b="1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-US" altLang="zh-TW" sz="1200" b="1" dirty="0">
                <a:solidFill>
                  <a:srgbClr val="000000"/>
                </a:solidFill>
                <a:latin typeface="Menlo" panose="020B0609030804020204" pitchFamily="49" charset="0"/>
              </a:rPr>
              <a:t>); 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200" b="1" dirty="0">
                <a:solidFill>
                  <a:srgbClr val="000000"/>
                </a:solidFill>
                <a:latin typeface="Menlo" panose="020B0609030804020204" pitchFamily="49" charset="0"/>
              </a:rPr>
              <a:t>        </a:t>
            </a:r>
            <a:r>
              <a:rPr lang="en-US" altLang="zh-TW" sz="1200" b="1" dirty="0" err="1">
                <a:solidFill>
                  <a:srgbClr val="000000"/>
                </a:solidFill>
                <a:latin typeface="Menlo" panose="020B0609030804020204" pitchFamily="49" charset="0"/>
              </a:rPr>
              <a:t>setitimer</a:t>
            </a:r>
            <a:r>
              <a:rPr lang="en-US" altLang="zh-TW" sz="1200" b="1" dirty="0">
                <a:solidFill>
                  <a:srgbClr val="000000"/>
                </a:solidFill>
                <a:latin typeface="Menlo" panose="020B0609030804020204" pitchFamily="49" charset="0"/>
              </a:rPr>
              <a:t>(ITIMER_PROF, &amp;</a:t>
            </a:r>
            <a:r>
              <a:rPr lang="en-US" altLang="zh-TW" sz="1200" b="1" dirty="0" err="1">
                <a:solidFill>
                  <a:srgbClr val="000000"/>
                </a:solidFill>
                <a:latin typeface="Menlo" panose="020B0609030804020204" pitchFamily="49" charset="0"/>
              </a:rPr>
              <a:t>profTime</a:t>
            </a:r>
            <a:r>
              <a:rPr lang="en-US" altLang="zh-TW" sz="1200" b="1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1200" b="1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-US" altLang="zh-TW" sz="1200" b="1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200" dirty="0">
                <a:solidFill>
                  <a:srgbClr val="BA2DA2"/>
                </a:solidFill>
                <a:latin typeface="Menlo" panose="020B0609030804020204" pitchFamily="49" charset="0"/>
              </a:rPr>
              <a:t>while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cont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write(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pipefd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TW" sz="1200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],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buf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nsize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);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nloop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++; }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    close(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pipefd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TW" sz="1200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]);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D12F1B"/>
                </a:solidFill>
                <a:latin typeface="Menlo" panose="020B0609030804020204" pitchFamily="49" charset="0"/>
              </a:rPr>
              <a:t>"\</a:t>
            </a:r>
            <a:r>
              <a:rPr lang="en-US" altLang="zh-TW" sz="1200" dirty="0" err="1">
                <a:solidFill>
                  <a:srgbClr val="D12F1B"/>
                </a:solidFill>
                <a:latin typeface="Menlo" panose="020B0609030804020204" pitchFamily="49" charset="0"/>
              </a:rPr>
              <a:t>nchild</a:t>
            </a:r>
            <a:r>
              <a:rPr lang="en-US" altLang="zh-TW" sz="1200" dirty="0">
                <a:solidFill>
                  <a:srgbClr val="D12F1B"/>
                </a:solidFill>
                <a:latin typeface="Menlo" panose="020B0609030804020204" pitchFamily="49" charset="0"/>
              </a:rPr>
              <a:t> write: throughput\t%.2fMB/s\n"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, (((</a:t>
            </a:r>
            <a:r>
              <a:rPr lang="en-US" altLang="zh-TW" sz="1200" dirty="0">
                <a:solidFill>
                  <a:srgbClr val="BA2DA2"/>
                </a:solidFill>
                <a:latin typeface="Menlo" panose="020B0609030804020204" pitchFamily="49" charset="0"/>
              </a:rPr>
              <a:t>float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nsize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*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nloop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)/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alarmSec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/MB));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200" b="1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200" b="1" dirty="0" err="1">
                <a:solidFill>
                  <a:srgbClr val="000000"/>
                </a:solidFill>
                <a:latin typeface="Menlo" panose="020B0609030804020204" pitchFamily="49" charset="0"/>
              </a:rPr>
              <a:t>getitimer</a:t>
            </a:r>
            <a:r>
              <a:rPr lang="en-US" altLang="zh-TW" sz="1200" b="1" dirty="0">
                <a:solidFill>
                  <a:srgbClr val="000000"/>
                </a:solidFill>
                <a:latin typeface="Menlo" panose="020B0609030804020204" pitchFamily="49" charset="0"/>
              </a:rPr>
              <a:t>(ITIMER_VIRTUAL,&amp;</a:t>
            </a:r>
            <a:r>
              <a:rPr lang="en-US" altLang="zh-TW" sz="1200" b="1" dirty="0" err="1">
                <a:solidFill>
                  <a:srgbClr val="000000"/>
                </a:solidFill>
                <a:latin typeface="Menlo" panose="020B0609030804020204" pitchFamily="49" charset="0"/>
              </a:rPr>
              <a:t>virTime</a:t>
            </a:r>
            <a:r>
              <a:rPr lang="en-US" altLang="zh-TW" sz="1200" b="1" dirty="0">
                <a:solidFill>
                  <a:srgbClr val="000000"/>
                </a:solidFill>
                <a:latin typeface="Menlo" panose="020B0609030804020204" pitchFamily="49" charset="0"/>
              </a:rPr>
              <a:t>);  </a:t>
            </a:r>
            <a:r>
              <a:rPr lang="en-US" altLang="zh-TW" sz="1200" b="1" dirty="0" err="1">
                <a:solidFill>
                  <a:srgbClr val="000000"/>
                </a:solidFill>
                <a:latin typeface="Menlo" panose="020B0609030804020204" pitchFamily="49" charset="0"/>
              </a:rPr>
              <a:t>getitimer</a:t>
            </a:r>
            <a:r>
              <a:rPr lang="en-US" altLang="zh-TW" sz="1200" b="1" dirty="0">
                <a:solidFill>
                  <a:srgbClr val="000000"/>
                </a:solidFill>
                <a:latin typeface="Menlo" panose="020B0609030804020204" pitchFamily="49" charset="0"/>
              </a:rPr>
              <a:t>(ITIMER_PROF,&amp;</a:t>
            </a:r>
            <a:r>
              <a:rPr lang="en-US" altLang="zh-TW" sz="1200" b="1" dirty="0" err="1">
                <a:solidFill>
                  <a:srgbClr val="000000"/>
                </a:solidFill>
                <a:latin typeface="Menlo" panose="020B0609030804020204" pitchFamily="49" charset="0"/>
              </a:rPr>
              <a:t>profTime</a:t>
            </a:r>
            <a:r>
              <a:rPr lang="en-US" altLang="zh-TW" sz="1200" b="1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D12F1B"/>
                </a:solidFill>
                <a:latin typeface="Menlo" panose="020B0609030804020204" pitchFamily="49" charset="0"/>
              </a:rPr>
              <a:t>"</a:t>
            </a:r>
            <a:r>
              <a:rPr lang="zh-TW" altLang="en-US" sz="1200" dirty="0">
                <a:solidFill>
                  <a:srgbClr val="D12F1B"/>
                </a:solidFill>
                <a:latin typeface="Menlo" panose="020B0609030804020204" pitchFamily="49" charset="0"/>
              </a:rPr>
              <a:t>在</a:t>
            </a:r>
            <a:r>
              <a:rPr lang="en-US" altLang="zh-TW" sz="1200" dirty="0">
                <a:solidFill>
                  <a:srgbClr val="D12F1B"/>
                </a:solidFill>
                <a:latin typeface="Menlo" panose="020B0609030804020204" pitchFamily="49" charset="0"/>
              </a:rPr>
              <a:t>user space</a:t>
            </a:r>
            <a:r>
              <a:rPr lang="zh-TW" altLang="en-US" sz="1200" dirty="0">
                <a:solidFill>
                  <a:srgbClr val="D12F1B"/>
                </a:solidFill>
                <a:latin typeface="Menlo" panose="020B0609030804020204" pitchFamily="49" charset="0"/>
              </a:rPr>
              <a:t>花費</a:t>
            </a:r>
            <a:r>
              <a:rPr lang="en-US" altLang="zh-TW" sz="1200" dirty="0">
                <a:solidFill>
                  <a:srgbClr val="D12F1B"/>
                </a:solidFill>
                <a:latin typeface="Menlo" panose="020B0609030804020204" pitchFamily="49" charset="0"/>
              </a:rPr>
              <a:t>\t= %</a:t>
            </a:r>
            <a:r>
              <a:rPr lang="en-US" altLang="zh-TW" sz="1200" dirty="0" err="1">
                <a:solidFill>
                  <a:srgbClr val="D12F1B"/>
                </a:solidFill>
                <a:latin typeface="Menlo" panose="020B0609030804020204" pitchFamily="49" charset="0"/>
              </a:rPr>
              <a:t>fsec</a:t>
            </a:r>
            <a:r>
              <a:rPr lang="en-US" altLang="zh-TW" sz="1200" dirty="0">
                <a:solidFill>
                  <a:srgbClr val="D12F1B"/>
                </a:solidFill>
                <a:latin typeface="Menlo" panose="020B0609030804020204" pitchFamily="49" charset="0"/>
              </a:rPr>
              <a:t>\n"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1200" b="1" dirty="0">
                <a:solidFill>
                  <a:srgbClr val="272AD8"/>
                </a:solidFill>
                <a:latin typeface="Menlo" panose="020B0609030804020204" pitchFamily="49" charset="0"/>
              </a:rPr>
              <a:t>100.0</a:t>
            </a:r>
            <a:r>
              <a:rPr lang="en-US" altLang="zh-TW" sz="1200" b="1" dirty="0">
                <a:solidFill>
                  <a:srgbClr val="000000"/>
                </a:solidFill>
                <a:latin typeface="Menlo" panose="020B0609030804020204" pitchFamily="49" charset="0"/>
              </a:rPr>
              <a:t>-timeval2sec(</a:t>
            </a:r>
            <a:r>
              <a:rPr lang="en-US" altLang="zh-TW" sz="1200" b="1" dirty="0" err="1">
                <a:solidFill>
                  <a:srgbClr val="000000"/>
                </a:solidFill>
                <a:latin typeface="Menlo" panose="020B0609030804020204" pitchFamily="49" charset="0"/>
              </a:rPr>
              <a:t>virTime.it_value</a:t>
            </a:r>
            <a:r>
              <a:rPr lang="en-US" altLang="zh-TW" sz="1200" b="1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D12F1B"/>
                </a:solidFill>
                <a:latin typeface="Menlo" panose="020B0609030804020204" pitchFamily="49" charset="0"/>
              </a:rPr>
              <a:t>"</a:t>
            </a:r>
            <a:r>
              <a:rPr lang="zh-TW" altLang="en-US" sz="1200" dirty="0">
                <a:solidFill>
                  <a:srgbClr val="D12F1B"/>
                </a:solidFill>
                <a:latin typeface="Menlo" panose="020B0609030804020204" pitchFamily="49" charset="0"/>
              </a:rPr>
              <a:t>整個時間花費</a:t>
            </a:r>
            <a:r>
              <a:rPr lang="en-US" altLang="zh-TW" sz="1200" dirty="0">
                <a:solidFill>
                  <a:srgbClr val="D12F1B"/>
                </a:solidFill>
                <a:latin typeface="Menlo" panose="020B0609030804020204" pitchFamily="49" charset="0"/>
              </a:rPr>
              <a:t>\t\t= %</a:t>
            </a:r>
            <a:r>
              <a:rPr lang="en-US" altLang="zh-TW" sz="1200" dirty="0" err="1">
                <a:solidFill>
                  <a:srgbClr val="D12F1B"/>
                </a:solidFill>
                <a:latin typeface="Menlo" panose="020B0609030804020204" pitchFamily="49" charset="0"/>
              </a:rPr>
              <a:t>fsec</a:t>
            </a:r>
            <a:r>
              <a:rPr lang="en-US" altLang="zh-TW" sz="1200" dirty="0">
                <a:solidFill>
                  <a:srgbClr val="D12F1B"/>
                </a:solidFill>
                <a:latin typeface="Menlo" panose="020B0609030804020204" pitchFamily="49" charset="0"/>
              </a:rPr>
              <a:t>\n"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1200" b="1" dirty="0">
                <a:solidFill>
                  <a:srgbClr val="272AD8"/>
                </a:solidFill>
                <a:latin typeface="Menlo" panose="020B0609030804020204" pitchFamily="49" charset="0"/>
              </a:rPr>
              <a:t>100.0</a:t>
            </a:r>
            <a:r>
              <a:rPr lang="en-US" altLang="zh-TW" sz="1200" b="1" dirty="0">
                <a:solidFill>
                  <a:srgbClr val="000000"/>
                </a:solidFill>
                <a:latin typeface="Menlo" panose="020B0609030804020204" pitchFamily="49" charset="0"/>
              </a:rPr>
              <a:t>-timeval2sec(</a:t>
            </a:r>
            <a:r>
              <a:rPr lang="en-US" altLang="zh-TW" sz="1200" b="1" dirty="0" err="1">
                <a:solidFill>
                  <a:srgbClr val="000000"/>
                </a:solidFill>
                <a:latin typeface="Menlo" panose="020B0609030804020204" pitchFamily="49" charset="0"/>
              </a:rPr>
              <a:t>profTime.it_value</a:t>
            </a:r>
            <a:r>
              <a:rPr lang="en-US" altLang="zh-TW" sz="1200" b="1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r>
              <a:rPr lang="en-US" altLang="zh-TW" sz="12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8673590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6095D1-1D94-BE4B-A418-1C539044E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04800"/>
            <a:ext cx="11146277" cy="5872163"/>
          </a:xfrm>
        </p:spPr>
        <p:txBody>
          <a:bodyPr anchor="ctr">
            <a:normAutofit/>
          </a:bodyPr>
          <a:lstStyle/>
          <a:p>
            <a:pPr marL="342900" indent="-342900">
              <a:buFont typeface="+mj-lt"/>
              <a:buAutoNum type="arabicPeriod" startAt="22"/>
            </a:pP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} </a:t>
            </a:r>
            <a:r>
              <a:rPr lang="en-US" altLang="zh-TW" sz="1400" dirty="0">
                <a:solidFill>
                  <a:srgbClr val="BA2DA2"/>
                </a:solidFill>
                <a:latin typeface="Menlo" panose="020B0609030804020204" pitchFamily="49" charset="0"/>
              </a:rPr>
              <a:t>else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{                </a:t>
            </a:r>
            <a:r>
              <a:rPr lang="en-US" altLang="zh-TW" sz="1400" dirty="0">
                <a:solidFill>
                  <a:srgbClr val="008400"/>
                </a:solidFill>
                <a:latin typeface="Menlo" panose="020B0609030804020204" pitchFamily="49" charset="0"/>
              </a:rPr>
              <a:t>//parent</a:t>
            </a:r>
            <a:endParaRPr lang="en-US" altLang="zh-TW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 startAt="22"/>
            </a:pP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close(</a:t>
            </a:r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pipefd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TW" sz="1400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]);</a:t>
            </a:r>
          </a:p>
          <a:p>
            <a:pPr marL="342900" indent="-342900">
              <a:buFont typeface="+mj-lt"/>
              <a:buAutoNum type="arabicPeriod" startAt="22"/>
            </a:pP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400" b="1" dirty="0" err="1">
                <a:solidFill>
                  <a:srgbClr val="000000"/>
                </a:solidFill>
                <a:latin typeface="Menlo" panose="020B0609030804020204" pitchFamily="49" charset="0"/>
              </a:rPr>
              <a:t>setitimer</a:t>
            </a:r>
            <a:r>
              <a:rPr lang="en-US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(ITIMER_REAL, &amp;</a:t>
            </a:r>
            <a:r>
              <a:rPr lang="en-US" altLang="zh-TW" sz="1400" b="1" dirty="0" err="1">
                <a:solidFill>
                  <a:srgbClr val="000000"/>
                </a:solidFill>
                <a:latin typeface="Menlo" panose="020B0609030804020204" pitchFamily="49" charset="0"/>
              </a:rPr>
              <a:t>iTime</a:t>
            </a:r>
            <a:r>
              <a:rPr lang="en-US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1400" b="1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-US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); </a:t>
            </a:r>
            <a:r>
              <a:rPr lang="en-US" altLang="zh-TW" sz="1400" b="1" dirty="0" err="1">
                <a:solidFill>
                  <a:srgbClr val="000000"/>
                </a:solidFill>
                <a:latin typeface="Menlo" panose="020B0609030804020204" pitchFamily="49" charset="0"/>
              </a:rPr>
              <a:t>setitimer</a:t>
            </a:r>
            <a:r>
              <a:rPr lang="en-US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(ITIMER_VIRTUAL, &amp;</a:t>
            </a:r>
            <a:r>
              <a:rPr lang="en-US" altLang="zh-TW" sz="1400" b="1" dirty="0" err="1">
                <a:solidFill>
                  <a:srgbClr val="000000"/>
                </a:solidFill>
                <a:latin typeface="Menlo" panose="020B0609030804020204" pitchFamily="49" charset="0"/>
              </a:rPr>
              <a:t>virTime</a:t>
            </a:r>
            <a:r>
              <a:rPr lang="en-US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1400" b="1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-US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342900" indent="-342900">
              <a:buFont typeface="+mj-lt"/>
              <a:buAutoNum type="arabicPeriod" startAt="22"/>
            </a:pPr>
            <a:r>
              <a:rPr lang="en-US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        </a:t>
            </a:r>
            <a:r>
              <a:rPr lang="en-US" altLang="zh-TW" sz="1400" b="1" dirty="0" err="1">
                <a:solidFill>
                  <a:srgbClr val="000000"/>
                </a:solidFill>
                <a:latin typeface="Menlo" panose="020B0609030804020204" pitchFamily="49" charset="0"/>
              </a:rPr>
              <a:t>setitimer</a:t>
            </a:r>
            <a:r>
              <a:rPr lang="en-US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(ITIMER_PROF, &amp;</a:t>
            </a:r>
            <a:r>
              <a:rPr lang="en-US" altLang="zh-TW" sz="1400" b="1" dirty="0" err="1">
                <a:solidFill>
                  <a:srgbClr val="000000"/>
                </a:solidFill>
                <a:latin typeface="Menlo" panose="020B0609030804020204" pitchFamily="49" charset="0"/>
              </a:rPr>
              <a:t>profTime</a:t>
            </a:r>
            <a:r>
              <a:rPr lang="en-US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1400" b="1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-US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342900" indent="-342900">
              <a:buFont typeface="+mj-lt"/>
              <a:buAutoNum type="arabicPeriod" startAt="22"/>
            </a:pP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400" dirty="0">
                <a:solidFill>
                  <a:srgbClr val="BA2DA2"/>
                </a:solidFill>
                <a:latin typeface="Menlo" panose="020B0609030804020204" pitchFamily="49" charset="0"/>
              </a:rPr>
              <a:t>while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cont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) {   </a:t>
            </a:r>
            <a:r>
              <a:rPr lang="en-US" altLang="zh-TW" sz="14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400" dirty="0">
                <a:solidFill>
                  <a:srgbClr val="008400"/>
                </a:solidFill>
                <a:latin typeface="Menlo" panose="020B0609030804020204" pitchFamily="49" charset="0"/>
              </a:rPr>
              <a:t>一直執行，直到程式收到</a:t>
            </a:r>
            <a:r>
              <a:rPr lang="en-US" altLang="zh-TW" sz="1400" dirty="0">
                <a:solidFill>
                  <a:srgbClr val="008400"/>
                </a:solidFill>
                <a:latin typeface="Menlo" panose="020B0609030804020204" pitchFamily="49" charset="0"/>
              </a:rPr>
              <a:t>alarm</a:t>
            </a:r>
            <a:r>
              <a:rPr lang="zh-TW" altLang="en-US" sz="1400" dirty="0">
                <a:solidFill>
                  <a:srgbClr val="008400"/>
                </a:solidFill>
                <a:latin typeface="Menlo" panose="020B0609030804020204" pitchFamily="49" charset="0"/>
              </a:rPr>
              <a:t>這個</a:t>
            </a:r>
            <a:r>
              <a:rPr lang="en-US" altLang="zh-TW" sz="1400" dirty="0">
                <a:solidFill>
                  <a:srgbClr val="008400"/>
                </a:solidFill>
                <a:latin typeface="Menlo" panose="020B0609030804020204" pitchFamily="49" charset="0"/>
              </a:rPr>
              <a:t>signal</a:t>
            </a:r>
          </a:p>
          <a:p>
            <a:pPr marL="342900" indent="-342900">
              <a:buFont typeface="+mj-lt"/>
              <a:buAutoNum type="arabicPeriod" startAt="22"/>
            </a:pP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read(</a:t>
            </a:r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pipefd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TW" sz="14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], </a:t>
            </a:r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buf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nsize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); </a:t>
            </a:r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nloop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++; }</a:t>
            </a:r>
          </a:p>
          <a:p>
            <a:pPr marL="342900" indent="-342900">
              <a:buFont typeface="+mj-lt"/>
              <a:buAutoNum type="arabicPeriod" startAt="22"/>
            </a:pP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close(</a:t>
            </a:r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pipefd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TW" sz="14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]);   </a:t>
            </a:r>
            <a:r>
              <a:rPr lang="en-US" altLang="zh-TW" sz="14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400" dirty="0">
                <a:solidFill>
                  <a:srgbClr val="008400"/>
                </a:solidFill>
                <a:latin typeface="Menlo" panose="020B0609030804020204" pitchFamily="49" charset="0"/>
              </a:rPr>
              <a:t>要關掉，不然</a:t>
            </a:r>
            <a:r>
              <a:rPr lang="en-US" altLang="zh-TW" sz="1400" dirty="0">
                <a:solidFill>
                  <a:srgbClr val="008400"/>
                </a:solidFill>
                <a:latin typeface="Menlo" panose="020B0609030804020204" pitchFamily="49" charset="0"/>
              </a:rPr>
              <a:t>child</a:t>
            </a:r>
            <a:r>
              <a:rPr lang="zh-TW" altLang="en-US" sz="1400" dirty="0">
                <a:solidFill>
                  <a:srgbClr val="008400"/>
                </a:solidFill>
                <a:latin typeface="Menlo" panose="020B0609030804020204" pitchFamily="49" charset="0"/>
              </a:rPr>
              <a:t>收不到</a:t>
            </a:r>
            <a:r>
              <a:rPr lang="en-US" altLang="zh-TW" sz="1400" dirty="0">
                <a:solidFill>
                  <a:srgbClr val="008400"/>
                </a:solidFill>
                <a:latin typeface="Menlo" panose="020B0609030804020204" pitchFamily="49" charset="0"/>
              </a:rPr>
              <a:t>EOF</a:t>
            </a:r>
            <a:endParaRPr lang="en-US" altLang="zh-TW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 startAt="22"/>
            </a:pP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400" dirty="0">
                <a:solidFill>
                  <a:srgbClr val="D12F1B"/>
                </a:solidFill>
                <a:latin typeface="Menlo" panose="020B0609030804020204" pitchFamily="49" charset="0"/>
              </a:rPr>
              <a:t>"\</a:t>
            </a:r>
            <a:r>
              <a:rPr lang="en-US" altLang="zh-TW" sz="1400" dirty="0" err="1">
                <a:solidFill>
                  <a:srgbClr val="D12F1B"/>
                </a:solidFill>
                <a:latin typeface="Menlo" panose="020B0609030804020204" pitchFamily="49" charset="0"/>
              </a:rPr>
              <a:t>nparent</a:t>
            </a:r>
            <a:r>
              <a:rPr lang="en-US" altLang="zh-TW" sz="1400" dirty="0">
                <a:solidFill>
                  <a:srgbClr val="D12F1B"/>
                </a:solidFill>
                <a:latin typeface="Menlo" panose="020B0609030804020204" pitchFamily="49" charset="0"/>
              </a:rPr>
              <a:t> read: throughput\t%.2fMB/s\n"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, (((</a:t>
            </a:r>
            <a:r>
              <a:rPr lang="en-US" altLang="zh-TW" sz="1400" dirty="0">
                <a:solidFill>
                  <a:srgbClr val="BA2DA2"/>
                </a:solidFill>
                <a:latin typeface="Menlo" panose="020B0609030804020204" pitchFamily="49" charset="0"/>
              </a:rPr>
              <a:t>float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nsize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* </a:t>
            </a:r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nloop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)/ </a:t>
            </a:r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alarmSec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/MB));</a:t>
            </a:r>
          </a:p>
          <a:p>
            <a:pPr marL="342900" indent="-342900">
              <a:buFont typeface="+mj-lt"/>
              <a:buAutoNum type="arabicPeriod" startAt="22"/>
            </a:pP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400" b="1" dirty="0" err="1">
                <a:solidFill>
                  <a:srgbClr val="000000"/>
                </a:solidFill>
                <a:latin typeface="Menlo" panose="020B0609030804020204" pitchFamily="49" charset="0"/>
              </a:rPr>
              <a:t>getitimer</a:t>
            </a:r>
            <a:r>
              <a:rPr lang="en-US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(ITIMER_VIRTUAL,&amp;</a:t>
            </a:r>
            <a:r>
              <a:rPr lang="en-US" altLang="zh-TW" sz="1400" b="1" dirty="0" err="1">
                <a:solidFill>
                  <a:srgbClr val="000000"/>
                </a:solidFill>
                <a:latin typeface="Menlo" panose="020B0609030804020204" pitchFamily="49" charset="0"/>
              </a:rPr>
              <a:t>virTime</a:t>
            </a:r>
            <a:r>
              <a:rPr lang="en-US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); </a:t>
            </a:r>
            <a:r>
              <a:rPr lang="en-US" altLang="zh-TW" sz="1400" b="1" dirty="0" err="1">
                <a:solidFill>
                  <a:srgbClr val="000000"/>
                </a:solidFill>
                <a:latin typeface="Menlo" panose="020B0609030804020204" pitchFamily="49" charset="0"/>
              </a:rPr>
              <a:t>getitimer</a:t>
            </a:r>
            <a:r>
              <a:rPr lang="en-US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(ITIMER_PROF,&amp;</a:t>
            </a:r>
            <a:r>
              <a:rPr lang="en-US" altLang="zh-TW" sz="1400" b="1" dirty="0" err="1">
                <a:solidFill>
                  <a:srgbClr val="000000"/>
                </a:solidFill>
                <a:latin typeface="Menlo" panose="020B0609030804020204" pitchFamily="49" charset="0"/>
              </a:rPr>
              <a:t>profTime</a:t>
            </a:r>
            <a:r>
              <a:rPr lang="en-US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342900" indent="-342900">
              <a:buFont typeface="+mj-lt"/>
              <a:buAutoNum type="arabicPeriod" startAt="22"/>
            </a:pP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400" dirty="0">
                <a:solidFill>
                  <a:srgbClr val="D12F1B"/>
                </a:solidFill>
                <a:latin typeface="Menlo" panose="020B0609030804020204" pitchFamily="49" charset="0"/>
              </a:rPr>
              <a:t>"</a:t>
            </a:r>
            <a:r>
              <a:rPr lang="zh-TW" altLang="en-US" sz="1400" dirty="0">
                <a:solidFill>
                  <a:srgbClr val="D12F1B"/>
                </a:solidFill>
                <a:latin typeface="Menlo" panose="020B0609030804020204" pitchFamily="49" charset="0"/>
              </a:rPr>
              <a:t>在</a:t>
            </a:r>
            <a:r>
              <a:rPr lang="en-US" altLang="zh-TW" sz="1400" dirty="0">
                <a:solidFill>
                  <a:srgbClr val="D12F1B"/>
                </a:solidFill>
                <a:latin typeface="Menlo" panose="020B0609030804020204" pitchFamily="49" charset="0"/>
              </a:rPr>
              <a:t>user space</a:t>
            </a:r>
            <a:r>
              <a:rPr lang="zh-TW" altLang="en-US" sz="1400" dirty="0">
                <a:solidFill>
                  <a:srgbClr val="D12F1B"/>
                </a:solidFill>
                <a:latin typeface="Menlo" panose="020B0609030804020204" pitchFamily="49" charset="0"/>
              </a:rPr>
              <a:t>花費</a:t>
            </a:r>
            <a:r>
              <a:rPr lang="en-US" altLang="zh-TW" sz="1400" dirty="0">
                <a:solidFill>
                  <a:srgbClr val="D12F1B"/>
                </a:solidFill>
                <a:latin typeface="Menlo" panose="020B0609030804020204" pitchFamily="49" charset="0"/>
              </a:rPr>
              <a:t>\t= %</a:t>
            </a:r>
            <a:r>
              <a:rPr lang="en-US" altLang="zh-TW" sz="1400" dirty="0" err="1">
                <a:solidFill>
                  <a:srgbClr val="D12F1B"/>
                </a:solidFill>
                <a:latin typeface="Menlo" panose="020B0609030804020204" pitchFamily="49" charset="0"/>
              </a:rPr>
              <a:t>fsec</a:t>
            </a:r>
            <a:r>
              <a:rPr lang="en-US" altLang="zh-TW" sz="1400" dirty="0">
                <a:solidFill>
                  <a:srgbClr val="D12F1B"/>
                </a:solidFill>
                <a:latin typeface="Menlo" panose="020B0609030804020204" pitchFamily="49" charset="0"/>
              </a:rPr>
              <a:t>\n"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1400" dirty="0">
                <a:solidFill>
                  <a:srgbClr val="272AD8"/>
                </a:solidFill>
                <a:latin typeface="Menlo" panose="020B0609030804020204" pitchFamily="49" charset="0"/>
              </a:rPr>
              <a:t>100.0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-timeval2sec(</a:t>
            </a:r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virTime.it_value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));</a:t>
            </a:r>
          </a:p>
          <a:p>
            <a:pPr marL="342900" indent="-342900">
              <a:buFont typeface="+mj-lt"/>
              <a:buAutoNum type="arabicPeriod" startAt="22"/>
            </a:pP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400" dirty="0">
                <a:solidFill>
                  <a:srgbClr val="D12F1B"/>
                </a:solidFill>
                <a:latin typeface="Menlo" panose="020B0609030804020204" pitchFamily="49" charset="0"/>
              </a:rPr>
              <a:t>"</a:t>
            </a:r>
            <a:r>
              <a:rPr lang="zh-TW" altLang="en-US" sz="1400" dirty="0">
                <a:solidFill>
                  <a:srgbClr val="D12F1B"/>
                </a:solidFill>
                <a:latin typeface="Menlo" panose="020B0609030804020204" pitchFamily="49" charset="0"/>
              </a:rPr>
              <a:t>整個時間花費</a:t>
            </a:r>
            <a:r>
              <a:rPr lang="en-US" altLang="zh-TW" sz="1400" dirty="0">
                <a:solidFill>
                  <a:srgbClr val="D12F1B"/>
                </a:solidFill>
                <a:latin typeface="Menlo" panose="020B0609030804020204" pitchFamily="49" charset="0"/>
              </a:rPr>
              <a:t>\t\t= %</a:t>
            </a:r>
            <a:r>
              <a:rPr lang="en-US" altLang="zh-TW" sz="1400" dirty="0" err="1">
                <a:solidFill>
                  <a:srgbClr val="D12F1B"/>
                </a:solidFill>
                <a:latin typeface="Menlo" panose="020B0609030804020204" pitchFamily="49" charset="0"/>
              </a:rPr>
              <a:t>fsec</a:t>
            </a:r>
            <a:r>
              <a:rPr lang="en-US" altLang="zh-TW" sz="1400" dirty="0">
                <a:solidFill>
                  <a:srgbClr val="D12F1B"/>
                </a:solidFill>
                <a:latin typeface="Menlo" panose="020B0609030804020204" pitchFamily="49" charset="0"/>
              </a:rPr>
              <a:t>\n"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1400" dirty="0">
                <a:solidFill>
                  <a:srgbClr val="272AD8"/>
                </a:solidFill>
                <a:latin typeface="Menlo" panose="020B0609030804020204" pitchFamily="49" charset="0"/>
              </a:rPr>
              <a:t>100.0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-timeval2sec(</a:t>
            </a:r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profTime.it_value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));</a:t>
            </a:r>
          </a:p>
          <a:p>
            <a:pPr marL="342900" indent="-342900">
              <a:buFont typeface="+mj-lt"/>
              <a:buAutoNum type="arabicPeriod" startAt="22"/>
            </a:pP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wait(&amp;</a:t>
            </a:r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wstatus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342900" indent="-342900">
              <a:buFont typeface="+mj-lt"/>
              <a:buAutoNum type="arabicPeriod" startAt="22"/>
            </a:pP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400" dirty="0">
                <a:solidFill>
                  <a:srgbClr val="BA2DA2"/>
                </a:solidFill>
                <a:latin typeface="Menlo" panose="020B0609030804020204" pitchFamily="49" charset="0"/>
              </a:rPr>
              <a:t>return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4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342900" indent="-342900">
              <a:buFont typeface="+mj-lt"/>
              <a:buAutoNum type="arabicPeriod" startAt="22"/>
            </a:pP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pPr marL="342900" indent="-342900">
              <a:buFont typeface="+mj-lt"/>
              <a:buAutoNum type="arabicPeriod" startAt="22"/>
            </a:pP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821778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A72803-9051-734E-BC65-10A474835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執行結果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5A7C25-3244-184A-B24B-78869B498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349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TW" b="1" dirty="0" err="1">
                <a:solidFill>
                  <a:srgbClr val="34BC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shiwulo@NUC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altLang="zh-TW" b="1" dirty="0">
                <a:solidFill>
                  <a:srgbClr val="5230E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~/</a:t>
            </a:r>
            <a:r>
              <a:rPr lang="en-US" altLang="zh-TW" b="1" dirty="0" err="1">
                <a:solidFill>
                  <a:srgbClr val="5230E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altLang="zh-TW" b="1" dirty="0">
                <a:solidFill>
                  <a:srgbClr val="5230E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/ch11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./pipe-perf2 1000 5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parent read: throughput 1621.98MB/s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在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 space</a:t>
            </a:r>
            <a:r>
              <a:rPr lang="zh-TW" alt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花費 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		0.832000sec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整個時間花費 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		4.604000sec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 write: throughput 1622.00MB/s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在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 space</a:t>
            </a:r>
            <a:r>
              <a:rPr lang="zh-TW" alt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花費 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		0.852000sec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整個時間花費 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		4.996000sec</a:t>
            </a:r>
          </a:p>
          <a:p>
            <a:pPr marL="0" indent="0">
              <a:buNone/>
            </a:pPr>
            <a:r>
              <a:rPr lang="en-US" altLang="zh-TW" b="1" dirty="0" err="1">
                <a:solidFill>
                  <a:srgbClr val="34BC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shiwulo@NUC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altLang="zh-TW" b="1" dirty="0">
                <a:solidFill>
                  <a:srgbClr val="5230E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~/</a:t>
            </a:r>
            <a:r>
              <a:rPr lang="en-US" altLang="zh-TW" b="1" dirty="0" err="1">
                <a:solidFill>
                  <a:srgbClr val="5230E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altLang="zh-TW" b="1" dirty="0">
                <a:solidFill>
                  <a:srgbClr val="5230E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/ch11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./pipe-perf2 10000 5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parent read: throughput 4940.47MB/s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在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 space</a:t>
            </a:r>
            <a:r>
              <a:rPr lang="zh-TW" alt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花費 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		0.324000sec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整個時間花費 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		4.964000sec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 write: throughput 4940.91MB/s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在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 space</a:t>
            </a:r>
            <a:r>
              <a:rPr lang="zh-TW" alt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花費 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		0.300000sec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整個時間花費 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		4.920000sec</a:t>
            </a:r>
          </a:p>
          <a:p>
            <a:pPr marL="0" indent="0">
              <a:buNone/>
            </a:pP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1567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FIFO (named pipe)</a:t>
            </a:r>
            <a:endParaRPr kumimoji="1"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429909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mkfifo</a:t>
            </a:r>
            <a:r>
              <a:rPr kumimoji="1" lang="en-US" altLang="zh-TW" dirty="0"/>
              <a:t>()</a:t>
            </a:r>
            <a:endParaRPr kumimoji="1"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latin typeface="Menlo-Regular" charset="0"/>
              </a:rPr>
              <a:t>Linux</a:t>
            </a:r>
            <a:r>
              <a:rPr lang="zh-TW" altLang="en-US" dirty="0">
                <a:latin typeface="Menlo-Regular" charset="0"/>
              </a:rPr>
              <a:t>指令 </a:t>
            </a:r>
            <a:r>
              <a:rPr lang="en-US" altLang="zh-TW" dirty="0" err="1">
                <a:latin typeface="Menlo-Regular" charset="0"/>
              </a:rPr>
              <a:t>mkfifo</a:t>
            </a:r>
            <a:r>
              <a:rPr lang="en-US" altLang="zh-TW" dirty="0">
                <a:latin typeface="Menlo-Regular" charset="0"/>
              </a:rPr>
              <a:t> - make FIFOs (named pipes)</a:t>
            </a:r>
          </a:p>
          <a:p>
            <a:pPr marL="0" indent="0">
              <a:buNone/>
            </a:pPr>
            <a:endParaRPr lang="en-US" altLang="zh-TW" dirty="0">
              <a:latin typeface="Menlo-Regular" charset="0"/>
            </a:endParaRPr>
          </a:p>
          <a:p>
            <a:r>
              <a:rPr lang="en-US" altLang="zh-TW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mkfifo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TW" dirty="0" err="1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dirty="0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*pathname, 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mode_t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mode);</a:t>
            </a:r>
          </a:p>
          <a:p>
            <a:endParaRPr kumimoji="1" lang="en-US" altLang="zh-TW" dirty="0">
              <a:solidFill>
                <a:srgbClr val="000000"/>
              </a:solidFill>
              <a:latin typeface="Menlo-Regular" charset="0"/>
            </a:endParaRPr>
          </a:p>
          <a:p>
            <a:r>
              <a:rPr kumimoji="1" lang="zh-TW" altLang="en-US" dirty="0">
                <a:solidFill>
                  <a:srgbClr val="000000"/>
                </a:solidFill>
                <a:latin typeface="Menlo-Regular" charset="0"/>
              </a:rPr>
              <a:t>第一個參數放入「路徑」及「檔名」</a:t>
            </a:r>
            <a:endParaRPr kumimoji="1" lang="en-US" altLang="zh-TW" dirty="0">
              <a:solidFill>
                <a:srgbClr val="000000"/>
              </a:solidFill>
              <a:latin typeface="Menlo-Regular" charset="0"/>
            </a:endParaRPr>
          </a:p>
          <a:p>
            <a:r>
              <a:rPr kumimoji="1" lang="zh-TW" altLang="en-US" dirty="0">
                <a:solidFill>
                  <a:srgbClr val="000000"/>
                </a:solidFill>
                <a:latin typeface="Menlo-Regular" charset="0"/>
              </a:rPr>
              <a:t>第二個參數可以指定讀寫的權限（</a:t>
            </a:r>
            <a:r>
              <a:rPr kumimoji="1" lang="en-US" altLang="zh-TW" dirty="0">
                <a:solidFill>
                  <a:srgbClr val="000000"/>
                </a:solidFill>
                <a:latin typeface="Menlo-Regular" charset="0"/>
              </a:rPr>
              <a:t>mode &amp; ~</a:t>
            </a:r>
            <a:r>
              <a:rPr kumimoji="1" lang="en-US" altLang="zh-TW" dirty="0" err="1">
                <a:solidFill>
                  <a:srgbClr val="000000"/>
                </a:solidFill>
                <a:latin typeface="Menlo-Regular" charset="0"/>
              </a:rPr>
              <a:t>umask</a:t>
            </a:r>
            <a:r>
              <a:rPr kumimoji="1" lang="zh-TW" altLang="en-US" dirty="0">
                <a:solidFill>
                  <a:srgbClr val="000000"/>
                </a:solidFill>
                <a:latin typeface="Menlo-Regular" charset="0"/>
              </a:rPr>
              <a:t>）</a:t>
            </a:r>
            <a:endParaRPr kumimoji="1" lang="en-US" altLang="zh-TW" dirty="0">
              <a:solidFill>
                <a:srgbClr val="000000"/>
              </a:solidFill>
              <a:latin typeface="Menlo-Regular" charset="0"/>
            </a:endParaRPr>
          </a:p>
          <a:p>
            <a:r>
              <a:rPr kumimoji="1" lang="zh-TW" altLang="en-US" dirty="0">
                <a:solidFill>
                  <a:srgbClr val="000000"/>
                </a:solidFill>
                <a:latin typeface="Menlo-Regular" charset="0"/>
              </a:rPr>
              <a:t>只要知道</a:t>
            </a:r>
            <a:r>
              <a:rPr kumimoji="1" lang="en-US" altLang="zh-TW" dirty="0" err="1">
                <a:solidFill>
                  <a:srgbClr val="000000"/>
                </a:solidFill>
                <a:latin typeface="Menlo-Regular" charset="0"/>
              </a:rPr>
              <a:t>fifo</a:t>
            </a:r>
            <a:r>
              <a:rPr kumimoji="1" lang="zh-TW" altLang="en-US" dirty="0">
                <a:solidFill>
                  <a:srgbClr val="000000"/>
                </a:solidFill>
                <a:latin typeface="Menlo-Regular" charset="0"/>
              </a:rPr>
              <a:t>位置的人，並且有適當的權限，就可以讀寫</a:t>
            </a:r>
            <a:r>
              <a:rPr kumimoji="1" lang="en-US" altLang="zh-TW" dirty="0" err="1">
                <a:solidFill>
                  <a:srgbClr val="000000"/>
                </a:solidFill>
                <a:latin typeface="Menlo-Regular" charset="0"/>
              </a:rPr>
              <a:t>fifo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223717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FIFO</a:t>
            </a:r>
            <a:r>
              <a:rPr kumimoji="1" lang="zh-TW" altLang="en-US" dirty="0"/>
              <a:t>的簡單程式（</a:t>
            </a:r>
            <a:r>
              <a:rPr kumimoji="1" lang="en-US" altLang="zh-TW" dirty="0"/>
              <a:t>fifo1.c</a:t>
            </a:r>
            <a:r>
              <a:rPr kumimoji="1" lang="zh-TW" altLang="en-US" dirty="0"/>
              <a:t>）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 numCol="1"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altLang="zh-TW" dirty="0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pt-BR" altLang="zh-TW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pt-BR" altLang="zh-TW" dirty="0" err="1">
                <a:solidFill>
                  <a:srgbClr val="000000"/>
                </a:solidFill>
                <a:latin typeface="Menlo-Regular" charset="0"/>
              </a:rPr>
              <a:t>buf</a:t>
            </a:r>
            <a:r>
              <a:rPr lang="pt-BR" altLang="zh-TW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pt-BR" altLang="zh-TW" dirty="0">
                <a:solidFill>
                  <a:srgbClr val="1C00CF"/>
                </a:solidFill>
                <a:latin typeface="Menlo-Regular" charset="0"/>
              </a:rPr>
              <a:t>200</a:t>
            </a:r>
            <a:r>
              <a:rPr lang="pt-BR" altLang="zh-TW" dirty="0">
                <a:solidFill>
                  <a:srgbClr val="000000"/>
                </a:solidFill>
                <a:latin typeface="Menlo-Regular" charset="0"/>
              </a:rPr>
              <a:t>];</a:t>
            </a:r>
          </a:p>
          <a:p>
            <a:pPr marL="514350" indent="-514350">
              <a:buFont typeface="+mj-lt"/>
              <a:buAutoNum type="arabicPeriod"/>
            </a:pPr>
            <a:r>
              <a:rPr lang="pt-BR" altLang="zh-TW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pt-BR" altLang="zh-TW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pt-BR" altLang="zh-TW" dirty="0" err="1">
                <a:solidFill>
                  <a:srgbClr val="000000"/>
                </a:solidFill>
                <a:latin typeface="Menlo-Regular" charset="0"/>
              </a:rPr>
              <a:t>main</a:t>
            </a:r>
            <a:r>
              <a:rPr lang="pt-BR" altLang="zh-TW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pt-BR" altLang="zh-TW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pt-BR" altLang="zh-TW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pt-BR" altLang="zh-TW" dirty="0" err="1">
                <a:solidFill>
                  <a:srgbClr val="000000"/>
                </a:solidFill>
                <a:latin typeface="Menlo-Regular" charset="0"/>
              </a:rPr>
              <a:t>argc</a:t>
            </a:r>
            <a:r>
              <a:rPr lang="pt-BR" altLang="zh-TW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pt-BR" altLang="zh-TW" dirty="0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pt-BR" altLang="zh-TW" dirty="0">
                <a:solidFill>
                  <a:srgbClr val="000000"/>
                </a:solidFill>
                <a:latin typeface="Menlo-Regular" charset="0"/>
              </a:rPr>
              <a:t> **</a:t>
            </a:r>
            <a:r>
              <a:rPr lang="pt-BR" altLang="zh-TW" dirty="0" err="1">
                <a:solidFill>
                  <a:srgbClr val="000000"/>
                </a:solidFill>
                <a:latin typeface="Menlo-Regular" charset="0"/>
              </a:rPr>
              <a:t>argv</a:t>
            </a:r>
            <a:r>
              <a:rPr lang="pt-BR" altLang="zh-TW" dirty="0">
                <a:solidFill>
                  <a:srgbClr val="000000"/>
                </a:solidFill>
                <a:latin typeface="Menlo-Regular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hu-HU" altLang="zh-TW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hu-HU" altLang="zh-TW" dirty="0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hu-HU" altLang="zh-TW" dirty="0">
                <a:solidFill>
                  <a:srgbClr val="000000"/>
                </a:solidFill>
                <a:latin typeface="Menlo-Regular" charset="0"/>
              </a:rPr>
              <a:t> fd;</a:t>
            </a:r>
          </a:p>
          <a:p>
            <a:pPr marL="514350" indent="-514350">
              <a:buFont typeface="+mj-lt"/>
              <a:buAutoNum type="arabicPeriod"/>
            </a:pPr>
            <a:r>
              <a:rPr lang="it-IT" altLang="zh-TW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it-IT" altLang="zh-TW" dirty="0" err="1">
                <a:solidFill>
                  <a:srgbClr val="000000"/>
                </a:solidFill>
                <a:latin typeface="Menlo-Regular" charset="0"/>
              </a:rPr>
              <a:t>mkfifo</a:t>
            </a:r>
            <a:r>
              <a:rPr lang="it-IT" altLang="zh-TW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it-IT" altLang="zh-TW" dirty="0">
                <a:solidFill>
                  <a:srgbClr val="C41A16"/>
                </a:solidFill>
                <a:latin typeface="Menlo-Regular" charset="0"/>
              </a:rPr>
              <a:t>”/</a:t>
            </a:r>
            <a:r>
              <a:rPr lang="it-IT" altLang="zh-TW" dirty="0" err="1">
                <a:solidFill>
                  <a:srgbClr val="C41A16"/>
                </a:solidFill>
                <a:latin typeface="Menlo-Regular" charset="0"/>
              </a:rPr>
              <a:t>tmp</a:t>
            </a:r>
            <a:r>
              <a:rPr lang="it-IT" altLang="zh-TW" dirty="0">
                <a:solidFill>
                  <a:srgbClr val="C41A16"/>
                </a:solidFill>
                <a:latin typeface="Menlo-Regular" charset="0"/>
              </a:rPr>
              <a:t>/</a:t>
            </a:r>
            <a:r>
              <a:rPr lang="it-IT" altLang="zh-TW" dirty="0" err="1">
                <a:solidFill>
                  <a:srgbClr val="C41A16"/>
                </a:solidFill>
                <a:latin typeface="Menlo-Regular" charset="0"/>
              </a:rPr>
              <a:t>shiwulo</a:t>
            </a:r>
            <a:r>
              <a:rPr lang="it-IT" altLang="zh-TW" dirty="0">
                <a:solidFill>
                  <a:srgbClr val="C41A16"/>
                </a:solidFill>
                <a:latin typeface="Menlo-Regular" charset="0"/>
              </a:rPr>
              <a:t>"</a:t>
            </a:r>
            <a:r>
              <a:rPr lang="it-IT" altLang="zh-TW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it-IT" altLang="zh-TW" dirty="0">
                <a:solidFill>
                  <a:srgbClr val="1C00CF"/>
                </a:solidFill>
                <a:latin typeface="Menlo-Regular" charset="0"/>
              </a:rPr>
              <a:t>0666</a:t>
            </a:r>
            <a:r>
              <a:rPr lang="it-IT" altLang="zh-TW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it-IT" altLang="zh-TW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it-IT" altLang="zh-TW" dirty="0" err="1">
                <a:solidFill>
                  <a:srgbClr val="000000"/>
                </a:solidFill>
                <a:latin typeface="Menlo-Regular" charset="0"/>
              </a:rPr>
              <a:t>fd</a:t>
            </a:r>
            <a:r>
              <a:rPr lang="it-IT" altLang="zh-TW" dirty="0">
                <a:solidFill>
                  <a:srgbClr val="000000"/>
                </a:solidFill>
                <a:latin typeface="Menlo-Regular" charset="0"/>
              </a:rPr>
              <a:t> = open(</a:t>
            </a:r>
            <a:r>
              <a:rPr lang="it-IT" altLang="zh-TW" dirty="0">
                <a:solidFill>
                  <a:srgbClr val="C41A16"/>
                </a:solidFill>
                <a:latin typeface="Menlo-Regular" charset="0"/>
              </a:rPr>
              <a:t>”/</a:t>
            </a:r>
            <a:r>
              <a:rPr lang="it-IT" altLang="zh-TW" dirty="0" err="1">
                <a:solidFill>
                  <a:srgbClr val="C41A16"/>
                </a:solidFill>
                <a:latin typeface="Menlo-Regular" charset="0"/>
              </a:rPr>
              <a:t>tmp</a:t>
            </a:r>
            <a:r>
              <a:rPr lang="it-IT" altLang="zh-TW" dirty="0">
                <a:solidFill>
                  <a:srgbClr val="C41A16"/>
                </a:solidFill>
                <a:latin typeface="Menlo-Regular" charset="0"/>
              </a:rPr>
              <a:t>/</a:t>
            </a:r>
            <a:r>
              <a:rPr lang="it-IT" altLang="zh-TW" dirty="0" err="1">
                <a:solidFill>
                  <a:srgbClr val="C41A16"/>
                </a:solidFill>
                <a:latin typeface="Menlo-Regular" charset="0"/>
              </a:rPr>
              <a:t>shiwulo</a:t>
            </a:r>
            <a:r>
              <a:rPr lang="it-IT" altLang="zh-TW" dirty="0">
                <a:solidFill>
                  <a:srgbClr val="C41A16"/>
                </a:solidFill>
                <a:latin typeface="Menlo-Regular" charset="0"/>
              </a:rPr>
              <a:t>"</a:t>
            </a:r>
            <a:r>
              <a:rPr lang="it-IT" altLang="zh-TW" dirty="0">
                <a:solidFill>
                  <a:srgbClr val="000000"/>
                </a:solidFill>
                <a:latin typeface="Menlo-Regular" charset="0"/>
              </a:rPr>
              <a:t>,O_RDWR);</a:t>
            </a:r>
          </a:p>
          <a:p>
            <a:pPr marL="514350" indent="-514350">
              <a:buFont typeface="+mj-lt"/>
              <a:buAutoNum type="arabicPeriod"/>
            </a:pPr>
            <a:r>
              <a:rPr lang="it-IT" altLang="zh-TW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it-IT" altLang="zh-TW" dirty="0" err="1">
                <a:solidFill>
                  <a:srgbClr val="000000"/>
                </a:solidFill>
                <a:latin typeface="Menlo-Regular" charset="0"/>
              </a:rPr>
              <a:t>write</a:t>
            </a:r>
            <a:r>
              <a:rPr lang="it-IT" altLang="zh-TW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it-IT" altLang="zh-TW" dirty="0" err="1">
                <a:solidFill>
                  <a:srgbClr val="000000"/>
                </a:solidFill>
                <a:latin typeface="Menlo-Regular" charset="0"/>
              </a:rPr>
              <a:t>fd</a:t>
            </a:r>
            <a:r>
              <a:rPr lang="it-IT" altLang="zh-TW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it-IT" altLang="zh-TW" dirty="0">
                <a:solidFill>
                  <a:srgbClr val="C41A16"/>
                </a:solidFill>
                <a:latin typeface="Menlo-Regular" charset="0"/>
              </a:rPr>
              <a:t>"hello"</a:t>
            </a:r>
            <a:r>
              <a:rPr lang="it-IT" altLang="zh-TW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it-IT" altLang="zh-TW" dirty="0" err="1">
                <a:solidFill>
                  <a:srgbClr val="AA0D91"/>
                </a:solidFill>
                <a:latin typeface="Menlo-Regular" charset="0"/>
              </a:rPr>
              <a:t>sizeof</a:t>
            </a:r>
            <a:r>
              <a:rPr lang="it-IT" altLang="zh-TW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it-IT" altLang="zh-TW" dirty="0">
                <a:solidFill>
                  <a:srgbClr val="C41A16"/>
                </a:solidFill>
                <a:latin typeface="Menlo-Regular" charset="0"/>
              </a:rPr>
              <a:t>"hello"</a:t>
            </a:r>
            <a:r>
              <a:rPr lang="it-IT" altLang="zh-TW" dirty="0">
                <a:solidFill>
                  <a:srgbClr val="000000"/>
                </a:solidFill>
                <a:latin typeface="Menlo-Regular" charset="0"/>
              </a:rPr>
              <a:t>));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   read(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fd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buf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TW" dirty="0">
                <a:solidFill>
                  <a:srgbClr val="1C00CF"/>
                </a:solidFill>
                <a:latin typeface="Menlo-Regular" charset="0"/>
              </a:rPr>
              <a:t>200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ro-RO" altLang="zh-TW" dirty="0" err="1">
                <a:solidFill>
                  <a:srgbClr val="000000"/>
                </a:solidFill>
                <a:latin typeface="Menlo-Regular" charset="0"/>
              </a:rPr>
              <a:t>printf</a:t>
            </a: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ro-RO" altLang="zh-TW" dirty="0">
                <a:solidFill>
                  <a:srgbClr val="C41A16"/>
                </a:solidFill>
                <a:latin typeface="Menlo-Regular" charset="0"/>
              </a:rPr>
              <a:t>"%s\n"</a:t>
            </a: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, buf);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   close(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fd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   unlink(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”/</a:t>
            </a:r>
            <a:r>
              <a:rPr lang="en-US" altLang="zh-TW" dirty="0" err="1">
                <a:solidFill>
                  <a:srgbClr val="C41A16"/>
                </a:solidFill>
                <a:latin typeface="Menlo-Regular" charset="0"/>
              </a:rPr>
              <a:t>tmp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/</a:t>
            </a:r>
            <a:r>
              <a:rPr lang="en-US" altLang="zh-TW" dirty="0" err="1">
                <a:solidFill>
                  <a:srgbClr val="C41A16"/>
                </a:solidFill>
                <a:latin typeface="Menlo-Regular" charset="0"/>
              </a:rPr>
              <a:t>shiwulo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altLang="zh-TW" dirty="0">
                <a:solidFill>
                  <a:srgbClr val="AA0D91"/>
                </a:solidFill>
                <a:latin typeface="Menlo-Regular" charset="0"/>
              </a:rPr>
              <a:t>return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dirty="0">
                <a:solidFill>
                  <a:srgbClr val="1C00CF"/>
                </a:solidFill>
                <a:latin typeface="Menlo-Regular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278184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執行結果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shiwulo@vm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:~/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/ch11$ ./fifo1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59768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檔案系統出現</a:t>
            </a:r>
            <a:r>
              <a:rPr kumimoji="1" lang="en-US" altLang="zh-TW" dirty="0"/>
              <a:t>pipe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shiwulo@vm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:~$ ls /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shiwulo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-l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rw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rw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-r-- 1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shiwulo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shiwulo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0  </a:t>
            </a:r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五 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17 18:20 /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shiwulo</a:t>
            </a:r>
            <a:endParaRPr kumimoji="1"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8837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程式說明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zh-TW" altLang="en-US" dirty="0"/>
              <a:t>使用</a:t>
            </a:r>
            <a:r>
              <a:rPr kumimoji="1" lang="en-US" altLang="zh-TW" dirty="0" err="1"/>
              <a:t>mkfifo</a:t>
            </a:r>
            <a:r>
              <a:rPr kumimoji="1" lang="zh-TW" altLang="en-US" dirty="0"/>
              <a:t>建立</a:t>
            </a:r>
            <a:r>
              <a:rPr kumimoji="1" lang="en-US" altLang="zh-TW" dirty="0"/>
              <a:t>FIFO</a:t>
            </a:r>
            <a:r>
              <a:rPr kumimoji="1" lang="zh-TW" altLang="en-US" dirty="0"/>
              <a:t>檔案，權限是</a:t>
            </a:r>
            <a:r>
              <a:rPr kumimoji="1" lang="en-US" altLang="zh-TW" dirty="0"/>
              <a:t>666</a:t>
            </a:r>
            <a:r>
              <a:rPr kumimoji="1" lang="zh-TW" altLang="en-US" dirty="0"/>
              <a:t>（所有人都可以讀寫）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open</a:t>
            </a:r>
            <a:r>
              <a:rPr kumimoji="1" lang="zh-TW" altLang="en-US" dirty="0"/>
              <a:t>打開這個檔案，並且指定可以讀寫</a:t>
            </a:r>
            <a:endParaRPr kumimoji="1" lang="en-US" altLang="zh-TW" dirty="0"/>
          </a:p>
          <a:p>
            <a:r>
              <a:rPr kumimoji="1" lang="zh-TW" altLang="en-US" dirty="0"/>
              <a:t>用</a:t>
            </a:r>
            <a:r>
              <a:rPr kumimoji="1" lang="en-US" altLang="zh-TW" dirty="0"/>
              <a:t>read</a:t>
            </a:r>
            <a:r>
              <a:rPr kumimoji="1" lang="zh-TW" altLang="en-US" dirty="0"/>
              <a:t>和</a:t>
            </a:r>
            <a:r>
              <a:rPr kumimoji="1" lang="en-US" altLang="zh-TW" dirty="0"/>
              <a:t>write</a:t>
            </a:r>
            <a:r>
              <a:rPr kumimoji="1" lang="zh-TW" altLang="en-US" dirty="0"/>
              <a:t>對這個</a:t>
            </a:r>
            <a:r>
              <a:rPr kumimoji="1" lang="en-US" altLang="zh-TW" dirty="0"/>
              <a:t>FIFO</a:t>
            </a:r>
            <a:r>
              <a:rPr kumimoji="1" lang="zh-TW" altLang="en-US" dirty="0"/>
              <a:t>讀寫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FIFO</a:t>
            </a:r>
            <a:r>
              <a:rPr kumimoji="1" lang="zh-TW" altLang="en-US" dirty="0"/>
              <a:t>通常用於「想進行通訊的二個行程」但這二個行程「沒有共同的</a:t>
            </a:r>
            <a:r>
              <a:rPr kumimoji="1" lang="en-US" altLang="zh-TW" dirty="0"/>
              <a:t>parent</a:t>
            </a:r>
            <a:r>
              <a:rPr kumimoji="1" lang="zh-TW" altLang="en-US" dirty="0"/>
              <a:t>」</a:t>
            </a:r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6946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肘形接點 9"/>
          <p:cNvCxnSpPr>
            <a:cxnSpLocks/>
            <a:endCxn id="6" idx="2"/>
          </p:cNvCxnSpPr>
          <p:nvPr/>
        </p:nvCxnSpPr>
        <p:spPr>
          <a:xfrm flipH="1">
            <a:off x="4362690" y="3782030"/>
            <a:ext cx="4132163" cy="665544"/>
          </a:xfrm>
          <a:prstGeom prst="bentConnector4">
            <a:avLst>
              <a:gd name="adj1" fmla="val -17614"/>
              <a:gd name="adj2" fmla="val 209131"/>
            </a:avLst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「pipe png」的圖片搜尋結果">
            <a:extLst>
              <a:ext uri="{FF2B5EF4-FFF2-40B4-BE49-F238E27FC236}">
                <a16:creationId xmlns:a16="http://schemas.microsoft.com/office/drawing/2014/main" id="{EA199D6F-D63D-934E-B123-D6A77A0A4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72036"/>
            <a:ext cx="359664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示意圖</a:t>
            </a:r>
          </a:p>
        </p:txBody>
      </p:sp>
      <p:sp>
        <p:nvSpPr>
          <p:cNvPr id="6" name="矩形 5"/>
          <p:cNvSpPr/>
          <p:nvPr/>
        </p:nvSpPr>
        <p:spPr>
          <a:xfrm>
            <a:off x="3697146" y="3116486"/>
            <a:ext cx="1331088" cy="1331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行程</a:t>
            </a:r>
            <a:endParaRPr kumimoji="1" lang="en-US" altLang="zh-TW" dirty="0"/>
          </a:p>
        </p:txBody>
      </p:sp>
      <p:cxnSp>
        <p:nvCxnSpPr>
          <p:cNvPr id="7" name="直線箭頭接點 6"/>
          <p:cNvCxnSpPr>
            <a:endCxn id="7" idx="3"/>
          </p:cNvCxnSpPr>
          <p:nvPr/>
        </p:nvCxnSpPr>
        <p:spPr>
          <a:xfrm>
            <a:off x="5028234" y="3782030"/>
            <a:ext cx="1140107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005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FIFO</a:t>
            </a:r>
            <a:r>
              <a:rPr kumimoji="1" lang="zh-TW" altLang="en-US" dirty="0"/>
              <a:t>進行行程間通訊（</a:t>
            </a:r>
            <a:r>
              <a:rPr kumimoji="1" lang="en-US" altLang="zh-TW" dirty="0"/>
              <a:t>fifo2-r</a:t>
            </a:r>
            <a:r>
              <a:rPr kumimoji="1" lang="zh-TW" altLang="en-US" dirty="0"/>
              <a:t>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mr-IN" altLang="zh-TW" dirty="0">
                <a:solidFill>
                  <a:srgbClr val="0000FF"/>
                </a:solidFill>
                <a:latin typeface="Droid Sans Mono" charset="0"/>
              </a:rPr>
              <a:t>#</a:t>
            </a:r>
            <a:r>
              <a:rPr lang="mr-IN" altLang="zh-TW" dirty="0" err="1">
                <a:solidFill>
                  <a:srgbClr val="0000FF"/>
                </a:solidFill>
                <a:latin typeface="Droid Sans Mono" charset="0"/>
              </a:rPr>
              <a:t>include</a:t>
            </a:r>
            <a:r>
              <a:rPr lang="mr-IN" altLang="zh-TW" dirty="0">
                <a:solidFill>
                  <a:srgbClr val="0000FF"/>
                </a:solidFill>
                <a:latin typeface="Droid Sans Mono" charset="0"/>
              </a:rPr>
              <a:t> 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&lt;</a:t>
            </a:r>
            <a:r>
              <a:rPr lang="mr-IN" altLang="zh-TW" dirty="0" err="1">
                <a:solidFill>
                  <a:srgbClr val="A31515"/>
                </a:solidFill>
                <a:latin typeface="Droid Sans Mono" charset="0"/>
              </a:rPr>
              <a:t>fcntl.h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&gt;</a:t>
            </a:r>
            <a:endParaRPr lang="mr-IN" altLang="zh-TW" dirty="0">
              <a:solidFill>
                <a:srgbClr val="000000"/>
              </a:solidFill>
              <a:latin typeface="Droid Sans Mono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mr-IN" altLang="zh-TW" dirty="0">
                <a:solidFill>
                  <a:srgbClr val="0000FF"/>
                </a:solidFill>
                <a:latin typeface="Droid Sans Mono" charset="0"/>
              </a:rPr>
              <a:t>#</a:t>
            </a:r>
            <a:r>
              <a:rPr lang="mr-IN" altLang="zh-TW" dirty="0" err="1">
                <a:solidFill>
                  <a:srgbClr val="0000FF"/>
                </a:solidFill>
                <a:latin typeface="Droid Sans Mono" charset="0"/>
              </a:rPr>
              <a:t>include</a:t>
            </a:r>
            <a:r>
              <a:rPr lang="mr-IN" altLang="zh-TW" dirty="0">
                <a:solidFill>
                  <a:srgbClr val="0000FF"/>
                </a:solidFill>
                <a:latin typeface="Droid Sans Mono" charset="0"/>
              </a:rPr>
              <a:t> 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&lt;</a:t>
            </a:r>
            <a:r>
              <a:rPr lang="mr-IN" altLang="zh-TW" dirty="0" err="1">
                <a:solidFill>
                  <a:srgbClr val="A31515"/>
                </a:solidFill>
                <a:latin typeface="Droid Sans Mono" charset="0"/>
              </a:rPr>
              <a:t>sys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/</a:t>
            </a:r>
            <a:r>
              <a:rPr lang="mr-IN" altLang="zh-TW" dirty="0" err="1">
                <a:solidFill>
                  <a:srgbClr val="A31515"/>
                </a:solidFill>
                <a:latin typeface="Droid Sans Mono" charset="0"/>
              </a:rPr>
              <a:t>stat.h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&gt;</a:t>
            </a:r>
            <a:endParaRPr lang="mr-IN" altLang="zh-TW" dirty="0">
              <a:solidFill>
                <a:srgbClr val="000000"/>
              </a:solidFill>
              <a:latin typeface="Droid Sans Mono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mr-IN" altLang="zh-TW" dirty="0">
                <a:solidFill>
                  <a:srgbClr val="0000FF"/>
                </a:solidFill>
                <a:latin typeface="Droid Sans Mono" charset="0"/>
              </a:rPr>
              <a:t>#</a:t>
            </a:r>
            <a:r>
              <a:rPr lang="mr-IN" altLang="zh-TW" dirty="0" err="1">
                <a:solidFill>
                  <a:srgbClr val="0000FF"/>
                </a:solidFill>
                <a:latin typeface="Droid Sans Mono" charset="0"/>
              </a:rPr>
              <a:t>include</a:t>
            </a:r>
            <a:r>
              <a:rPr lang="mr-IN" altLang="zh-TW" dirty="0">
                <a:solidFill>
                  <a:srgbClr val="0000FF"/>
                </a:solidFill>
                <a:latin typeface="Droid Sans Mono" charset="0"/>
              </a:rPr>
              <a:t> 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&lt;</a:t>
            </a:r>
            <a:r>
              <a:rPr lang="mr-IN" altLang="zh-TW" dirty="0" err="1">
                <a:solidFill>
                  <a:srgbClr val="A31515"/>
                </a:solidFill>
                <a:latin typeface="Droid Sans Mono" charset="0"/>
              </a:rPr>
              <a:t>sys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/</a:t>
            </a:r>
            <a:r>
              <a:rPr lang="mr-IN" altLang="zh-TW" dirty="0" err="1">
                <a:solidFill>
                  <a:srgbClr val="A31515"/>
                </a:solidFill>
                <a:latin typeface="Droid Sans Mono" charset="0"/>
              </a:rPr>
              <a:t>types.h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&gt;</a:t>
            </a:r>
            <a:endParaRPr lang="mr-IN" altLang="zh-TW" dirty="0">
              <a:solidFill>
                <a:srgbClr val="000000"/>
              </a:solidFill>
              <a:latin typeface="Droid Sans Mono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mr-IN" altLang="zh-TW" dirty="0">
                <a:solidFill>
                  <a:srgbClr val="0000FF"/>
                </a:solidFill>
                <a:latin typeface="Droid Sans Mono" charset="0"/>
              </a:rPr>
              <a:t>#</a:t>
            </a:r>
            <a:r>
              <a:rPr lang="mr-IN" altLang="zh-TW" dirty="0" err="1">
                <a:solidFill>
                  <a:srgbClr val="0000FF"/>
                </a:solidFill>
                <a:latin typeface="Droid Sans Mono" charset="0"/>
              </a:rPr>
              <a:t>include</a:t>
            </a:r>
            <a:r>
              <a:rPr lang="mr-IN" altLang="zh-TW" dirty="0">
                <a:solidFill>
                  <a:srgbClr val="0000FF"/>
                </a:solidFill>
                <a:latin typeface="Droid Sans Mono" charset="0"/>
              </a:rPr>
              <a:t> 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&lt;</a:t>
            </a:r>
            <a:r>
              <a:rPr lang="mr-IN" altLang="zh-TW" dirty="0" err="1">
                <a:solidFill>
                  <a:srgbClr val="A31515"/>
                </a:solidFill>
                <a:latin typeface="Droid Sans Mono" charset="0"/>
              </a:rPr>
              <a:t>unistd.h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&gt;</a:t>
            </a:r>
            <a:endParaRPr lang="mr-IN" altLang="zh-TW" dirty="0">
              <a:solidFill>
                <a:srgbClr val="000000"/>
              </a:solidFill>
              <a:latin typeface="Droid Sans Mono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mr-IN" altLang="zh-TW" dirty="0">
                <a:solidFill>
                  <a:srgbClr val="0000FF"/>
                </a:solidFill>
                <a:latin typeface="Droid Sans Mono" charset="0"/>
              </a:rPr>
              <a:t>#</a:t>
            </a:r>
            <a:r>
              <a:rPr lang="mr-IN" altLang="zh-TW" dirty="0" err="1">
                <a:solidFill>
                  <a:srgbClr val="0000FF"/>
                </a:solidFill>
                <a:latin typeface="Droid Sans Mono" charset="0"/>
              </a:rPr>
              <a:t>include</a:t>
            </a:r>
            <a:r>
              <a:rPr lang="mr-IN" altLang="zh-TW" dirty="0">
                <a:solidFill>
                  <a:srgbClr val="0000FF"/>
                </a:solidFill>
                <a:latin typeface="Droid Sans Mono" charset="0"/>
              </a:rPr>
              <a:t> 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&lt;</a:t>
            </a:r>
            <a:r>
              <a:rPr lang="mr-IN" altLang="zh-TW" dirty="0" err="1">
                <a:solidFill>
                  <a:srgbClr val="A31515"/>
                </a:solidFill>
                <a:latin typeface="Droid Sans Mono" charset="0"/>
              </a:rPr>
              <a:t>stdio.h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&gt;</a:t>
            </a:r>
            <a:endParaRPr lang="mr-IN" altLang="zh-TW" dirty="0">
              <a:solidFill>
                <a:srgbClr val="000000"/>
              </a:solidFill>
              <a:latin typeface="Droid Sans Mono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mr-IN" altLang="zh-TW" dirty="0" err="1">
                <a:solidFill>
                  <a:srgbClr val="0000FF"/>
                </a:solidFill>
                <a:latin typeface="Droid Sans Mono" charset="0"/>
              </a:rPr>
              <a:t>char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 </a:t>
            </a:r>
            <a:r>
              <a:rPr lang="mr-IN" altLang="zh-TW" dirty="0" err="1">
                <a:solidFill>
                  <a:srgbClr val="000000"/>
                </a:solidFill>
                <a:latin typeface="Droid Sans Mono" charset="0"/>
              </a:rPr>
              <a:t>buf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[</a:t>
            </a:r>
            <a:r>
              <a:rPr lang="mr-IN" altLang="zh-TW" dirty="0">
                <a:solidFill>
                  <a:srgbClr val="09885A"/>
                </a:solidFill>
                <a:latin typeface="Droid Sans Mono" charset="0"/>
              </a:rPr>
              <a:t>200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];</a:t>
            </a:r>
          </a:p>
          <a:p>
            <a:pPr marL="514350" indent="-514350">
              <a:buFont typeface="+mj-lt"/>
              <a:buAutoNum type="arabicPeriod"/>
            </a:pPr>
            <a:r>
              <a:rPr lang="mr-IN" altLang="zh-TW" dirty="0" err="1">
                <a:solidFill>
                  <a:srgbClr val="0000FF"/>
                </a:solidFill>
                <a:latin typeface="Droid Sans Mono" charset="0"/>
              </a:rPr>
              <a:t>int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 </a:t>
            </a:r>
            <a:r>
              <a:rPr lang="mr-IN" altLang="zh-TW" dirty="0" err="1">
                <a:solidFill>
                  <a:srgbClr val="000000"/>
                </a:solidFill>
                <a:latin typeface="Droid Sans Mono" charset="0"/>
              </a:rPr>
              <a:t>main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(</a:t>
            </a:r>
            <a:r>
              <a:rPr lang="mr-IN" altLang="zh-TW" dirty="0" err="1">
                <a:solidFill>
                  <a:srgbClr val="0000FF"/>
                </a:solidFill>
                <a:latin typeface="Droid Sans Mono" charset="0"/>
              </a:rPr>
              <a:t>int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 </a:t>
            </a:r>
            <a:r>
              <a:rPr lang="mr-IN" altLang="zh-TW" dirty="0" err="1">
                <a:solidFill>
                  <a:srgbClr val="000000"/>
                </a:solidFill>
                <a:latin typeface="Droid Sans Mono" charset="0"/>
              </a:rPr>
              <a:t>argc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, </a:t>
            </a:r>
            <a:r>
              <a:rPr lang="mr-IN" altLang="zh-TW" dirty="0" err="1">
                <a:solidFill>
                  <a:srgbClr val="0000FF"/>
                </a:solidFill>
                <a:latin typeface="Droid Sans Mono" charset="0"/>
              </a:rPr>
              <a:t>char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 **</a:t>
            </a:r>
            <a:r>
              <a:rPr lang="mr-IN" altLang="zh-TW" dirty="0" err="1">
                <a:solidFill>
                  <a:srgbClr val="000000"/>
                </a:solidFill>
                <a:latin typeface="Droid Sans Mono" charset="0"/>
              </a:rPr>
              <a:t>argv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    </a:t>
            </a:r>
            <a:r>
              <a:rPr lang="mr-IN" altLang="zh-TW" dirty="0" err="1">
                <a:solidFill>
                  <a:srgbClr val="0000FF"/>
                </a:solidFill>
                <a:latin typeface="Droid Sans Mono" charset="0"/>
              </a:rPr>
              <a:t>int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 </a:t>
            </a:r>
            <a:r>
              <a:rPr lang="mr-IN" altLang="zh-TW" dirty="0" err="1">
                <a:solidFill>
                  <a:srgbClr val="000000"/>
                </a:solidFill>
                <a:latin typeface="Droid Sans Mono" charset="0"/>
              </a:rPr>
              <a:t>fd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; </a:t>
            </a:r>
            <a:r>
              <a:rPr lang="mr-IN" altLang="zh-TW" dirty="0" err="1">
                <a:solidFill>
                  <a:srgbClr val="0000FF"/>
                </a:solidFill>
                <a:latin typeface="Droid Sans Mono" charset="0"/>
              </a:rPr>
              <a:t>int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 </a:t>
            </a:r>
            <a:r>
              <a:rPr lang="mr-IN" altLang="zh-TW" dirty="0" err="1">
                <a:solidFill>
                  <a:srgbClr val="000000"/>
                </a:solidFill>
                <a:latin typeface="Droid Sans Mono" charset="0"/>
              </a:rPr>
              <a:t>ret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    </a:t>
            </a:r>
            <a:r>
              <a:rPr lang="mr-IN" altLang="zh-TW" dirty="0" err="1">
                <a:solidFill>
                  <a:srgbClr val="000000"/>
                </a:solidFill>
                <a:latin typeface="Droid Sans Mono" charset="0"/>
              </a:rPr>
              <a:t>ret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 = </a:t>
            </a:r>
            <a:r>
              <a:rPr lang="mr-IN" altLang="zh-TW" dirty="0" err="1">
                <a:solidFill>
                  <a:srgbClr val="000000"/>
                </a:solidFill>
                <a:latin typeface="Droid Sans Mono" charset="0"/>
              </a:rPr>
              <a:t>mkfifo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(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"/</a:t>
            </a:r>
            <a:r>
              <a:rPr lang="mr-IN" altLang="zh-TW" dirty="0" err="1">
                <a:solidFill>
                  <a:srgbClr val="A31515"/>
                </a:solidFill>
                <a:latin typeface="Droid Sans Mono" charset="0"/>
              </a:rPr>
              <a:t>tmp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/</a:t>
            </a:r>
            <a:r>
              <a:rPr lang="mr-IN" altLang="zh-TW" dirty="0" err="1">
                <a:solidFill>
                  <a:srgbClr val="A31515"/>
                </a:solidFill>
                <a:latin typeface="Droid Sans Mono" charset="0"/>
              </a:rPr>
              <a:t>shiwulo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"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, </a:t>
            </a:r>
            <a:r>
              <a:rPr lang="mr-IN" altLang="zh-TW" dirty="0">
                <a:solidFill>
                  <a:srgbClr val="09885A"/>
                </a:solidFill>
                <a:latin typeface="Droid Sans Mono" charset="0"/>
              </a:rPr>
              <a:t>0666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    </a:t>
            </a:r>
            <a:r>
              <a:rPr lang="mr-IN" altLang="zh-TW" dirty="0" err="1">
                <a:solidFill>
                  <a:srgbClr val="000000"/>
                </a:solidFill>
                <a:latin typeface="Droid Sans Mono" charset="0"/>
              </a:rPr>
              <a:t>printf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(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"</a:t>
            </a:r>
            <a:r>
              <a:rPr lang="mr-IN" altLang="zh-TW" dirty="0" err="1">
                <a:solidFill>
                  <a:srgbClr val="A31515"/>
                </a:solidFill>
                <a:latin typeface="Droid Sans Mono" charset="0"/>
              </a:rPr>
              <a:t>mkfifo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() = %</a:t>
            </a:r>
            <a:r>
              <a:rPr lang="mr-IN" altLang="zh-TW" dirty="0" err="1">
                <a:solidFill>
                  <a:srgbClr val="A31515"/>
                </a:solidFill>
                <a:latin typeface="Droid Sans Mono" charset="0"/>
              </a:rPr>
              <a:t>d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\</a:t>
            </a:r>
            <a:r>
              <a:rPr lang="mr-IN" altLang="zh-TW" dirty="0" err="1">
                <a:solidFill>
                  <a:srgbClr val="A31515"/>
                </a:solidFill>
                <a:latin typeface="Droid Sans Mono" charset="0"/>
              </a:rPr>
              <a:t>n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"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, </a:t>
            </a:r>
            <a:r>
              <a:rPr lang="mr-IN" altLang="zh-TW" dirty="0" err="1">
                <a:solidFill>
                  <a:srgbClr val="000000"/>
                </a:solidFill>
                <a:latin typeface="Droid Sans Mono" charset="0"/>
              </a:rPr>
              <a:t>ret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mr-IN" altLang="zh-TW" b="1" dirty="0">
                <a:solidFill>
                  <a:srgbClr val="000000"/>
                </a:solidFill>
                <a:latin typeface="Droid Sans Mono" charset="0"/>
              </a:rPr>
              <a:t>    </a:t>
            </a:r>
            <a:r>
              <a:rPr lang="mr-IN" altLang="zh-TW" b="1" dirty="0" err="1">
                <a:solidFill>
                  <a:srgbClr val="000000"/>
                </a:solidFill>
                <a:latin typeface="Droid Sans Mono" charset="0"/>
              </a:rPr>
              <a:t>close</a:t>
            </a:r>
            <a:r>
              <a:rPr lang="mr-IN" altLang="zh-TW" b="1" dirty="0">
                <a:solidFill>
                  <a:srgbClr val="000000"/>
                </a:solidFill>
                <a:latin typeface="Droid Sans Mono" charset="0"/>
              </a:rPr>
              <a:t>(</a:t>
            </a:r>
            <a:r>
              <a:rPr lang="mr-IN" altLang="zh-TW" b="1" dirty="0">
                <a:solidFill>
                  <a:srgbClr val="09885A"/>
                </a:solidFill>
                <a:latin typeface="Droid Sans Mono" charset="0"/>
              </a:rPr>
              <a:t>0</a:t>
            </a:r>
            <a:r>
              <a:rPr lang="mr-IN" altLang="zh-TW" b="1" dirty="0">
                <a:solidFill>
                  <a:srgbClr val="000000"/>
                </a:solidFill>
                <a:latin typeface="Droid Sans Mono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1890935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FIFO</a:t>
            </a:r>
            <a:r>
              <a:rPr kumimoji="1" lang="zh-TW" altLang="en-US" dirty="0"/>
              <a:t>進行行程間通訊（</a:t>
            </a:r>
            <a:r>
              <a:rPr kumimoji="1" lang="en-US" altLang="zh-TW" dirty="0"/>
              <a:t>fifo2-r</a:t>
            </a:r>
            <a:r>
              <a:rPr kumimoji="1" lang="zh-TW" altLang="en-US" dirty="0"/>
              <a:t>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 startAt="12"/>
            </a:pPr>
            <a:r>
              <a:rPr lang="mr-IN" altLang="zh-TW" b="1" dirty="0">
                <a:solidFill>
                  <a:srgbClr val="000000"/>
                </a:solidFill>
                <a:latin typeface="Droid Sans Mono" charset="0"/>
              </a:rPr>
              <a:t>    </a:t>
            </a:r>
            <a:r>
              <a:rPr lang="mr-IN" altLang="zh-TW" b="1" dirty="0" err="1">
                <a:solidFill>
                  <a:srgbClr val="000000"/>
                </a:solidFill>
                <a:latin typeface="Droid Sans Mono" charset="0"/>
              </a:rPr>
              <a:t>fd</a:t>
            </a:r>
            <a:r>
              <a:rPr lang="mr-IN" altLang="zh-TW" b="1" dirty="0">
                <a:solidFill>
                  <a:srgbClr val="000000"/>
                </a:solidFill>
                <a:latin typeface="Droid Sans Mono" charset="0"/>
              </a:rPr>
              <a:t> = </a:t>
            </a:r>
            <a:r>
              <a:rPr lang="mr-IN" altLang="zh-TW" b="1" dirty="0" err="1">
                <a:solidFill>
                  <a:srgbClr val="000000"/>
                </a:solidFill>
                <a:latin typeface="Droid Sans Mono" charset="0"/>
              </a:rPr>
              <a:t>open</a:t>
            </a:r>
            <a:r>
              <a:rPr lang="mr-IN" altLang="zh-TW" b="1" dirty="0">
                <a:solidFill>
                  <a:srgbClr val="000000"/>
                </a:solidFill>
                <a:latin typeface="Droid Sans Mono" charset="0"/>
              </a:rPr>
              <a:t>(</a:t>
            </a:r>
            <a:r>
              <a:rPr lang="mr-IN" altLang="zh-TW" b="1" dirty="0">
                <a:solidFill>
                  <a:srgbClr val="A31515"/>
                </a:solidFill>
                <a:latin typeface="Droid Sans Mono" charset="0"/>
              </a:rPr>
              <a:t>"/</a:t>
            </a:r>
            <a:r>
              <a:rPr lang="mr-IN" altLang="zh-TW" b="1" dirty="0" err="1">
                <a:solidFill>
                  <a:srgbClr val="A31515"/>
                </a:solidFill>
                <a:latin typeface="Droid Sans Mono" charset="0"/>
              </a:rPr>
              <a:t>tmp</a:t>
            </a:r>
            <a:r>
              <a:rPr lang="mr-IN" altLang="zh-TW" b="1" dirty="0">
                <a:solidFill>
                  <a:srgbClr val="A31515"/>
                </a:solidFill>
                <a:latin typeface="Droid Sans Mono" charset="0"/>
              </a:rPr>
              <a:t>/</a:t>
            </a:r>
            <a:r>
              <a:rPr lang="mr-IN" altLang="zh-TW" b="1" dirty="0" err="1">
                <a:solidFill>
                  <a:srgbClr val="A31515"/>
                </a:solidFill>
                <a:latin typeface="Droid Sans Mono" charset="0"/>
              </a:rPr>
              <a:t>shiwulo</a:t>
            </a:r>
            <a:r>
              <a:rPr lang="mr-IN" altLang="zh-TW" b="1" dirty="0">
                <a:solidFill>
                  <a:srgbClr val="A31515"/>
                </a:solidFill>
                <a:latin typeface="Droid Sans Mono" charset="0"/>
              </a:rPr>
              <a:t>"</a:t>
            </a:r>
            <a:r>
              <a:rPr lang="mr-IN" altLang="zh-TW" b="1" dirty="0">
                <a:solidFill>
                  <a:srgbClr val="000000"/>
                </a:solidFill>
                <a:latin typeface="Droid Sans Mono" charset="0"/>
              </a:rPr>
              <a:t>,O_RDONLY);</a:t>
            </a:r>
          </a:p>
          <a:p>
            <a:pPr marL="514350" indent="-514350">
              <a:buFont typeface="+mj-lt"/>
              <a:buAutoNum type="arabicPeriod" startAt="12"/>
            </a:pP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    </a:t>
            </a:r>
            <a:r>
              <a:rPr lang="mr-IN" altLang="zh-TW" dirty="0" err="1">
                <a:solidFill>
                  <a:srgbClr val="000000"/>
                </a:solidFill>
                <a:latin typeface="Droid Sans Mono" charset="0"/>
              </a:rPr>
              <a:t>scanf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(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"%</a:t>
            </a:r>
            <a:r>
              <a:rPr lang="mr-IN" altLang="zh-TW" dirty="0" err="1">
                <a:solidFill>
                  <a:srgbClr val="A31515"/>
                </a:solidFill>
                <a:latin typeface="Droid Sans Mono" charset="0"/>
              </a:rPr>
              <a:t>s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"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, </a:t>
            </a:r>
            <a:r>
              <a:rPr lang="mr-IN" altLang="zh-TW" dirty="0" err="1">
                <a:solidFill>
                  <a:srgbClr val="000000"/>
                </a:solidFill>
                <a:latin typeface="Droid Sans Mono" charset="0"/>
              </a:rPr>
              <a:t>buf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);</a:t>
            </a:r>
          </a:p>
          <a:p>
            <a:pPr marL="514350" indent="-514350">
              <a:buFont typeface="+mj-lt"/>
              <a:buAutoNum type="arabicPeriod" startAt="12"/>
            </a:pP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    </a:t>
            </a:r>
            <a:r>
              <a:rPr lang="mr-IN" altLang="zh-TW" dirty="0" err="1">
                <a:solidFill>
                  <a:srgbClr val="000000"/>
                </a:solidFill>
                <a:latin typeface="Droid Sans Mono" charset="0"/>
              </a:rPr>
              <a:t>printf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(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"%</a:t>
            </a:r>
            <a:r>
              <a:rPr lang="mr-IN" altLang="zh-TW" dirty="0" err="1">
                <a:solidFill>
                  <a:srgbClr val="A31515"/>
                </a:solidFill>
                <a:latin typeface="Droid Sans Mono" charset="0"/>
              </a:rPr>
              <a:t>s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\</a:t>
            </a:r>
            <a:r>
              <a:rPr lang="mr-IN" altLang="zh-TW" dirty="0" err="1">
                <a:solidFill>
                  <a:srgbClr val="A31515"/>
                </a:solidFill>
                <a:latin typeface="Droid Sans Mono" charset="0"/>
              </a:rPr>
              <a:t>n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"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, </a:t>
            </a:r>
            <a:r>
              <a:rPr lang="mr-IN" altLang="zh-TW" dirty="0" err="1">
                <a:solidFill>
                  <a:srgbClr val="000000"/>
                </a:solidFill>
                <a:latin typeface="Droid Sans Mono" charset="0"/>
              </a:rPr>
              <a:t>buf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);</a:t>
            </a:r>
          </a:p>
          <a:p>
            <a:pPr marL="514350" indent="-514350">
              <a:buFont typeface="+mj-lt"/>
              <a:buAutoNum type="arabicPeriod" startAt="12"/>
            </a:pP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    </a:t>
            </a:r>
            <a:r>
              <a:rPr lang="mr-IN" altLang="zh-TW" dirty="0" err="1">
                <a:solidFill>
                  <a:srgbClr val="000000"/>
                </a:solidFill>
                <a:latin typeface="Droid Sans Mono" charset="0"/>
              </a:rPr>
              <a:t>scanf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(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"%</a:t>
            </a:r>
            <a:r>
              <a:rPr lang="mr-IN" altLang="zh-TW" dirty="0" err="1">
                <a:solidFill>
                  <a:srgbClr val="A31515"/>
                </a:solidFill>
                <a:latin typeface="Droid Sans Mono" charset="0"/>
              </a:rPr>
              <a:t>s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"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, </a:t>
            </a:r>
            <a:r>
              <a:rPr lang="mr-IN" altLang="zh-TW" dirty="0" err="1">
                <a:solidFill>
                  <a:srgbClr val="000000"/>
                </a:solidFill>
                <a:latin typeface="Droid Sans Mono" charset="0"/>
              </a:rPr>
              <a:t>buf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);</a:t>
            </a:r>
          </a:p>
          <a:p>
            <a:pPr marL="514350" indent="-514350">
              <a:buFont typeface="+mj-lt"/>
              <a:buAutoNum type="arabicPeriod" startAt="12"/>
            </a:pP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    </a:t>
            </a:r>
            <a:r>
              <a:rPr lang="mr-IN" altLang="zh-TW" dirty="0" err="1">
                <a:solidFill>
                  <a:srgbClr val="000000"/>
                </a:solidFill>
                <a:latin typeface="Droid Sans Mono" charset="0"/>
              </a:rPr>
              <a:t>printf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(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"%</a:t>
            </a:r>
            <a:r>
              <a:rPr lang="mr-IN" altLang="zh-TW" dirty="0" err="1">
                <a:solidFill>
                  <a:srgbClr val="A31515"/>
                </a:solidFill>
                <a:latin typeface="Droid Sans Mono" charset="0"/>
              </a:rPr>
              <a:t>s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\</a:t>
            </a:r>
            <a:r>
              <a:rPr lang="mr-IN" altLang="zh-TW" dirty="0" err="1">
                <a:solidFill>
                  <a:srgbClr val="A31515"/>
                </a:solidFill>
                <a:latin typeface="Droid Sans Mono" charset="0"/>
              </a:rPr>
              <a:t>n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"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, </a:t>
            </a:r>
            <a:r>
              <a:rPr lang="mr-IN" altLang="zh-TW" dirty="0" err="1">
                <a:solidFill>
                  <a:srgbClr val="000000"/>
                </a:solidFill>
                <a:latin typeface="Droid Sans Mono" charset="0"/>
              </a:rPr>
              <a:t>buf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);</a:t>
            </a:r>
          </a:p>
          <a:p>
            <a:pPr marL="514350" indent="-514350">
              <a:buFont typeface="+mj-lt"/>
              <a:buAutoNum type="arabicPeriod" startAt="12"/>
            </a:pP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    </a:t>
            </a:r>
            <a:r>
              <a:rPr lang="mr-IN" altLang="zh-TW" dirty="0" err="1">
                <a:solidFill>
                  <a:srgbClr val="000000"/>
                </a:solidFill>
                <a:latin typeface="Droid Sans Mono" charset="0"/>
              </a:rPr>
              <a:t>scanf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(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"%</a:t>
            </a:r>
            <a:r>
              <a:rPr lang="mr-IN" altLang="zh-TW" dirty="0" err="1">
                <a:solidFill>
                  <a:srgbClr val="A31515"/>
                </a:solidFill>
                <a:latin typeface="Droid Sans Mono" charset="0"/>
              </a:rPr>
              <a:t>s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"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, </a:t>
            </a:r>
            <a:r>
              <a:rPr lang="mr-IN" altLang="zh-TW" dirty="0" err="1">
                <a:solidFill>
                  <a:srgbClr val="000000"/>
                </a:solidFill>
                <a:latin typeface="Droid Sans Mono" charset="0"/>
              </a:rPr>
              <a:t>buf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);</a:t>
            </a:r>
          </a:p>
          <a:p>
            <a:pPr marL="514350" indent="-514350">
              <a:buFont typeface="+mj-lt"/>
              <a:buAutoNum type="arabicPeriod" startAt="12"/>
            </a:pP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    </a:t>
            </a:r>
            <a:r>
              <a:rPr lang="mr-IN" altLang="zh-TW" dirty="0" err="1">
                <a:solidFill>
                  <a:srgbClr val="000000"/>
                </a:solidFill>
                <a:latin typeface="Droid Sans Mono" charset="0"/>
              </a:rPr>
              <a:t>printf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(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"%</a:t>
            </a:r>
            <a:r>
              <a:rPr lang="mr-IN" altLang="zh-TW" dirty="0" err="1">
                <a:solidFill>
                  <a:srgbClr val="A31515"/>
                </a:solidFill>
                <a:latin typeface="Droid Sans Mono" charset="0"/>
              </a:rPr>
              <a:t>s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\</a:t>
            </a:r>
            <a:r>
              <a:rPr lang="mr-IN" altLang="zh-TW" dirty="0" err="1">
                <a:solidFill>
                  <a:srgbClr val="A31515"/>
                </a:solidFill>
                <a:latin typeface="Droid Sans Mono" charset="0"/>
              </a:rPr>
              <a:t>n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"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, </a:t>
            </a:r>
            <a:r>
              <a:rPr lang="mr-IN" altLang="zh-TW" dirty="0" err="1">
                <a:solidFill>
                  <a:srgbClr val="000000"/>
                </a:solidFill>
                <a:latin typeface="Droid Sans Mono" charset="0"/>
              </a:rPr>
              <a:t>buf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);</a:t>
            </a:r>
          </a:p>
          <a:p>
            <a:pPr marL="514350" indent="-514350">
              <a:buFont typeface="+mj-lt"/>
              <a:buAutoNum type="arabicPeriod" startAt="12"/>
            </a:pP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    </a:t>
            </a:r>
            <a:r>
              <a:rPr lang="mr-IN" altLang="zh-TW" dirty="0" err="1">
                <a:solidFill>
                  <a:srgbClr val="000000"/>
                </a:solidFill>
                <a:latin typeface="Droid Sans Mono" charset="0"/>
              </a:rPr>
              <a:t>close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(</a:t>
            </a:r>
            <a:r>
              <a:rPr lang="mr-IN" altLang="zh-TW" dirty="0" err="1">
                <a:solidFill>
                  <a:srgbClr val="000000"/>
                </a:solidFill>
                <a:latin typeface="Droid Sans Mono" charset="0"/>
              </a:rPr>
              <a:t>fd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);</a:t>
            </a:r>
          </a:p>
          <a:p>
            <a:pPr marL="514350" indent="-514350">
              <a:buFont typeface="+mj-lt"/>
              <a:buAutoNum type="arabicPeriod" startAt="12"/>
            </a:pP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    </a:t>
            </a:r>
            <a:r>
              <a:rPr lang="mr-IN" altLang="zh-TW" dirty="0" err="1">
                <a:solidFill>
                  <a:srgbClr val="000000"/>
                </a:solidFill>
                <a:latin typeface="Droid Sans Mono" charset="0"/>
              </a:rPr>
              <a:t>unlink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(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"/</a:t>
            </a:r>
            <a:r>
              <a:rPr lang="mr-IN" altLang="zh-TW" dirty="0" err="1">
                <a:solidFill>
                  <a:srgbClr val="A31515"/>
                </a:solidFill>
                <a:latin typeface="Droid Sans Mono" charset="0"/>
              </a:rPr>
              <a:t>tmp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/</a:t>
            </a:r>
            <a:r>
              <a:rPr lang="mr-IN" altLang="zh-TW" dirty="0" err="1">
                <a:solidFill>
                  <a:srgbClr val="A31515"/>
                </a:solidFill>
                <a:latin typeface="Droid Sans Mono" charset="0"/>
              </a:rPr>
              <a:t>shiwulo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"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);</a:t>
            </a:r>
          </a:p>
          <a:p>
            <a:pPr marL="514350" indent="-514350">
              <a:buFont typeface="+mj-lt"/>
              <a:buAutoNum type="arabicPeriod" startAt="12"/>
            </a:pP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    </a:t>
            </a:r>
            <a:r>
              <a:rPr lang="mr-IN" altLang="zh-TW" dirty="0" err="1">
                <a:solidFill>
                  <a:srgbClr val="0000FF"/>
                </a:solidFill>
                <a:latin typeface="Droid Sans Mono" charset="0"/>
              </a:rPr>
              <a:t>return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 </a:t>
            </a:r>
            <a:r>
              <a:rPr lang="mr-IN" altLang="zh-TW" dirty="0">
                <a:solidFill>
                  <a:srgbClr val="09885A"/>
                </a:solidFill>
                <a:latin typeface="Droid Sans Mono" charset="0"/>
              </a:rPr>
              <a:t>0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;</a:t>
            </a:r>
          </a:p>
          <a:p>
            <a:pPr marL="514350" indent="-514350">
              <a:buFont typeface="+mj-lt"/>
              <a:buAutoNum type="arabicPeriod" startAt="12"/>
            </a:pP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}</a:t>
            </a:r>
            <a:endParaRPr lang="mr-IN" altLang="zh-TW" b="0" dirty="0">
              <a:solidFill>
                <a:srgbClr val="000000"/>
              </a:solidFill>
              <a:effectLst/>
              <a:latin typeface="Droid Sans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81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程式說明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zh-TW" altLang="en-US" dirty="0"/>
              <a:t>請先執行</a:t>
            </a:r>
            <a:r>
              <a:rPr kumimoji="1" lang="en-US" altLang="zh-TW" dirty="0"/>
              <a:t>reader</a:t>
            </a:r>
            <a:r>
              <a:rPr kumimoji="1" lang="zh-TW" altLang="en-US" dirty="0"/>
              <a:t>的程式，</a:t>
            </a:r>
            <a:r>
              <a:rPr kumimoji="1" lang="en-US" altLang="zh-TW" dirty="0"/>
              <a:t>reader</a:t>
            </a:r>
            <a:r>
              <a:rPr kumimoji="1" lang="zh-TW" altLang="en-US" dirty="0"/>
              <a:t>會停留在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scanf</a:t>
            </a:r>
            <a:r>
              <a:rPr kumimoji="1" lang="en-US" altLang="zh-TW" dirty="0"/>
              <a:t>()</a:t>
            </a:r>
            <a:r>
              <a:rPr kumimoji="1" lang="zh-TW" altLang="en-US" dirty="0"/>
              <a:t>這一行</a:t>
            </a:r>
          </a:p>
        </p:txBody>
      </p:sp>
    </p:spTree>
    <p:extLst>
      <p:ext uri="{BB962C8B-B14F-4D97-AF65-F5344CB8AC3E}">
        <p14:creationId xmlns:p14="http://schemas.microsoft.com/office/powerpoint/2010/main" val="9061467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FIFO</a:t>
            </a:r>
            <a:r>
              <a:rPr kumimoji="1" lang="zh-TW" altLang="en-US" dirty="0"/>
              <a:t>進行行程間通訊（</a:t>
            </a:r>
            <a:r>
              <a:rPr kumimoji="1" lang="en-US" altLang="zh-TW" dirty="0"/>
              <a:t> fifo2-w</a:t>
            </a:r>
            <a:r>
              <a:rPr kumimoji="1" lang="zh-TW" altLang="en-US" dirty="0"/>
              <a:t>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mr-IN" altLang="zh-TW" dirty="0">
                <a:solidFill>
                  <a:srgbClr val="0000FF"/>
                </a:solidFill>
                <a:latin typeface="Droid Sans Mono" charset="0"/>
              </a:rPr>
              <a:t>#</a:t>
            </a:r>
            <a:r>
              <a:rPr lang="mr-IN" altLang="zh-TW" dirty="0" err="1">
                <a:solidFill>
                  <a:srgbClr val="0000FF"/>
                </a:solidFill>
                <a:latin typeface="Droid Sans Mono" charset="0"/>
              </a:rPr>
              <a:t>include</a:t>
            </a:r>
            <a:r>
              <a:rPr lang="mr-IN" altLang="zh-TW" dirty="0">
                <a:solidFill>
                  <a:srgbClr val="0000FF"/>
                </a:solidFill>
                <a:latin typeface="Droid Sans Mono" charset="0"/>
              </a:rPr>
              <a:t> 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&lt;</a:t>
            </a:r>
            <a:r>
              <a:rPr lang="mr-IN" altLang="zh-TW" dirty="0" err="1">
                <a:solidFill>
                  <a:srgbClr val="A31515"/>
                </a:solidFill>
                <a:latin typeface="Droid Sans Mono" charset="0"/>
              </a:rPr>
              <a:t>fcntl.h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&gt;</a:t>
            </a:r>
            <a:endParaRPr lang="mr-IN" altLang="zh-TW" dirty="0">
              <a:solidFill>
                <a:srgbClr val="000000"/>
              </a:solidFill>
              <a:latin typeface="Droid Sans Mono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mr-IN" altLang="zh-TW" dirty="0">
                <a:solidFill>
                  <a:srgbClr val="0000FF"/>
                </a:solidFill>
                <a:latin typeface="Droid Sans Mono" charset="0"/>
              </a:rPr>
              <a:t>#</a:t>
            </a:r>
            <a:r>
              <a:rPr lang="mr-IN" altLang="zh-TW" dirty="0" err="1">
                <a:solidFill>
                  <a:srgbClr val="0000FF"/>
                </a:solidFill>
                <a:latin typeface="Droid Sans Mono" charset="0"/>
              </a:rPr>
              <a:t>include</a:t>
            </a:r>
            <a:r>
              <a:rPr lang="mr-IN" altLang="zh-TW" dirty="0">
                <a:solidFill>
                  <a:srgbClr val="0000FF"/>
                </a:solidFill>
                <a:latin typeface="Droid Sans Mono" charset="0"/>
              </a:rPr>
              <a:t> 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&lt;</a:t>
            </a:r>
            <a:r>
              <a:rPr lang="mr-IN" altLang="zh-TW" dirty="0" err="1">
                <a:solidFill>
                  <a:srgbClr val="A31515"/>
                </a:solidFill>
                <a:latin typeface="Droid Sans Mono" charset="0"/>
              </a:rPr>
              <a:t>sys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/</a:t>
            </a:r>
            <a:r>
              <a:rPr lang="mr-IN" altLang="zh-TW" dirty="0" err="1">
                <a:solidFill>
                  <a:srgbClr val="A31515"/>
                </a:solidFill>
                <a:latin typeface="Droid Sans Mono" charset="0"/>
              </a:rPr>
              <a:t>stat.h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&gt;</a:t>
            </a:r>
            <a:endParaRPr lang="mr-IN" altLang="zh-TW" dirty="0">
              <a:solidFill>
                <a:srgbClr val="000000"/>
              </a:solidFill>
              <a:latin typeface="Droid Sans Mono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mr-IN" altLang="zh-TW" dirty="0">
                <a:solidFill>
                  <a:srgbClr val="0000FF"/>
                </a:solidFill>
                <a:latin typeface="Droid Sans Mono" charset="0"/>
              </a:rPr>
              <a:t>#</a:t>
            </a:r>
            <a:r>
              <a:rPr lang="mr-IN" altLang="zh-TW" dirty="0" err="1">
                <a:solidFill>
                  <a:srgbClr val="0000FF"/>
                </a:solidFill>
                <a:latin typeface="Droid Sans Mono" charset="0"/>
              </a:rPr>
              <a:t>include</a:t>
            </a:r>
            <a:r>
              <a:rPr lang="mr-IN" altLang="zh-TW" dirty="0">
                <a:solidFill>
                  <a:srgbClr val="0000FF"/>
                </a:solidFill>
                <a:latin typeface="Droid Sans Mono" charset="0"/>
              </a:rPr>
              <a:t> 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&lt;</a:t>
            </a:r>
            <a:r>
              <a:rPr lang="mr-IN" altLang="zh-TW" dirty="0" err="1">
                <a:solidFill>
                  <a:srgbClr val="A31515"/>
                </a:solidFill>
                <a:latin typeface="Droid Sans Mono" charset="0"/>
              </a:rPr>
              <a:t>sys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/</a:t>
            </a:r>
            <a:r>
              <a:rPr lang="mr-IN" altLang="zh-TW" dirty="0" err="1">
                <a:solidFill>
                  <a:srgbClr val="A31515"/>
                </a:solidFill>
                <a:latin typeface="Droid Sans Mono" charset="0"/>
              </a:rPr>
              <a:t>types.h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&gt;</a:t>
            </a:r>
            <a:endParaRPr lang="mr-IN" altLang="zh-TW" dirty="0">
              <a:solidFill>
                <a:srgbClr val="000000"/>
              </a:solidFill>
              <a:latin typeface="Droid Sans Mono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mr-IN" altLang="zh-TW" dirty="0">
                <a:solidFill>
                  <a:srgbClr val="0000FF"/>
                </a:solidFill>
                <a:latin typeface="Droid Sans Mono" charset="0"/>
              </a:rPr>
              <a:t>#</a:t>
            </a:r>
            <a:r>
              <a:rPr lang="mr-IN" altLang="zh-TW" dirty="0" err="1">
                <a:solidFill>
                  <a:srgbClr val="0000FF"/>
                </a:solidFill>
                <a:latin typeface="Droid Sans Mono" charset="0"/>
              </a:rPr>
              <a:t>include</a:t>
            </a:r>
            <a:r>
              <a:rPr lang="mr-IN" altLang="zh-TW" dirty="0">
                <a:solidFill>
                  <a:srgbClr val="0000FF"/>
                </a:solidFill>
                <a:latin typeface="Droid Sans Mono" charset="0"/>
              </a:rPr>
              <a:t> 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&lt;</a:t>
            </a:r>
            <a:r>
              <a:rPr lang="mr-IN" altLang="zh-TW" dirty="0" err="1">
                <a:solidFill>
                  <a:srgbClr val="A31515"/>
                </a:solidFill>
                <a:latin typeface="Droid Sans Mono" charset="0"/>
              </a:rPr>
              <a:t>unistd.h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&gt;</a:t>
            </a:r>
            <a:endParaRPr lang="mr-IN" altLang="zh-TW" dirty="0">
              <a:solidFill>
                <a:srgbClr val="000000"/>
              </a:solidFill>
              <a:latin typeface="Droid Sans Mono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mr-IN" altLang="zh-TW" dirty="0">
                <a:solidFill>
                  <a:srgbClr val="0000FF"/>
                </a:solidFill>
                <a:latin typeface="Droid Sans Mono" charset="0"/>
              </a:rPr>
              <a:t>#</a:t>
            </a:r>
            <a:r>
              <a:rPr lang="mr-IN" altLang="zh-TW" dirty="0" err="1">
                <a:solidFill>
                  <a:srgbClr val="0000FF"/>
                </a:solidFill>
                <a:latin typeface="Droid Sans Mono" charset="0"/>
              </a:rPr>
              <a:t>include</a:t>
            </a:r>
            <a:r>
              <a:rPr lang="mr-IN" altLang="zh-TW" dirty="0">
                <a:solidFill>
                  <a:srgbClr val="0000FF"/>
                </a:solidFill>
                <a:latin typeface="Droid Sans Mono" charset="0"/>
              </a:rPr>
              <a:t> 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&lt;</a:t>
            </a:r>
            <a:r>
              <a:rPr lang="mr-IN" altLang="zh-TW" dirty="0" err="1">
                <a:solidFill>
                  <a:srgbClr val="A31515"/>
                </a:solidFill>
                <a:latin typeface="Droid Sans Mono" charset="0"/>
              </a:rPr>
              <a:t>stdio.h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&gt;</a:t>
            </a:r>
            <a:endParaRPr lang="mr-IN" altLang="zh-TW" dirty="0">
              <a:solidFill>
                <a:srgbClr val="000000"/>
              </a:solidFill>
              <a:latin typeface="Droid Sans Mono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mr-IN" altLang="zh-TW" dirty="0">
                <a:solidFill>
                  <a:srgbClr val="0000FF"/>
                </a:solidFill>
                <a:latin typeface="Droid Sans Mono" charset="0"/>
              </a:rPr>
              <a:t>#</a:t>
            </a:r>
            <a:r>
              <a:rPr lang="mr-IN" altLang="zh-TW" dirty="0" err="1">
                <a:solidFill>
                  <a:srgbClr val="0000FF"/>
                </a:solidFill>
                <a:latin typeface="Droid Sans Mono" charset="0"/>
              </a:rPr>
              <a:t>include</a:t>
            </a:r>
            <a:r>
              <a:rPr lang="mr-IN" altLang="zh-TW" dirty="0">
                <a:solidFill>
                  <a:srgbClr val="0000FF"/>
                </a:solidFill>
                <a:latin typeface="Droid Sans Mono" charset="0"/>
              </a:rPr>
              <a:t> 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&lt;</a:t>
            </a:r>
            <a:r>
              <a:rPr lang="mr-IN" altLang="zh-TW" dirty="0" err="1">
                <a:solidFill>
                  <a:srgbClr val="A31515"/>
                </a:solidFill>
                <a:latin typeface="Droid Sans Mono" charset="0"/>
              </a:rPr>
              <a:t>string.h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&gt;</a:t>
            </a:r>
            <a:endParaRPr lang="mr-IN" altLang="zh-TW" dirty="0">
              <a:solidFill>
                <a:srgbClr val="000000"/>
              </a:solidFill>
              <a:latin typeface="Droid Sans Mono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mr-IN" altLang="zh-TW" dirty="0" err="1">
                <a:solidFill>
                  <a:srgbClr val="0000FF"/>
                </a:solidFill>
                <a:latin typeface="Droid Sans Mono" charset="0"/>
              </a:rPr>
              <a:t>char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 </a:t>
            </a:r>
            <a:r>
              <a:rPr lang="mr-IN" altLang="zh-TW" dirty="0" err="1">
                <a:solidFill>
                  <a:srgbClr val="000000"/>
                </a:solidFill>
                <a:latin typeface="Droid Sans Mono" charset="0"/>
              </a:rPr>
              <a:t>buf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[</a:t>
            </a:r>
            <a:r>
              <a:rPr lang="mr-IN" altLang="zh-TW" dirty="0">
                <a:solidFill>
                  <a:srgbClr val="09885A"/>
                </a:solidFill>
                <a:latin typeface="Droid Sans Mono" charset="0"/>
              </a:rPr>
              <a:t>200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];</a:t>
            </a:r>
          </a:p>
          <a:p>
            <a:pPr marL="514350" indent="-514350">
              <a:buFont typeface="+mj-lt"/>
              <a:buAutoNum type="arabicPeriod"/>
            </a:pPr>
            <a:r>
              <a:rPr lang="mr-IN" altLang="zh-TW" dirty="0" err="1">
                <a:solidFill>
                  <a:srgbClr val="0000FF"/>
                </a:solidFill>
                <a:latin typeface="Droid Sans Mono" charset="0"/>
              </a:rPr>
              <a:t>int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 </a:t>
            </a:r>
            <a:r>
              <a:rPr lang="mr-IN" altLang="zh-TW" dirty="0" err="1">
                <a:solidFill>
                  <a:srgbClr val="000000"/>
                </a:solidFill>
                <a:latin typeface="Droid Sans Mono" charset="0"/>
              </a:rPr>
              <a:t>main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(</a:t>
            </a:r>
            <a:r>
              <a:rPr lang="mr-IN" altLang="zh-TW" dirty="0" err="1">
                <a:solidFill>
                  <a:srgbClr val="0000FF"/>
                </a:solidFill>
                <a:latin typeface="Droid Sans Mono" charset="0"/>
              </a:rPr>
              <a:t>int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 </a:t>
            </a:r>
            <a:r>
              <a:rPr lang="mr-IN" altLang="zh-TW" dirty="0" err="1">
                <a:solidFill>
                  <a:srgbClr val="000000"/>
                </a:solidFill>
                <a:latin typeface="Droid Sans Mono" charset="0"/>
              </a:rPr>
              <a:t>argc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, </a:t>
            </a:r>
            <a:r>
              <a:rPr lang="mr-IN" altLang="zh-TW" dirty="0" err="1">
                <a:solidFill>
                  <a:srgbClr val="0000FF"/>
                </a:solidFill>
                <a:latin typeface="Droid Sans Mono" charset="0"/>
              </a:rPr>
              <a:t>char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 **</a:t>
            </a:r>
            <a:r>
              <a:rPr lang="mr-IN" altLang="zh-TW" dirty="0" err="1">
                <a:solidFill>
                  <a:srgbClr val="000000"/>
                </a:solidFill>
                <a:latin typeface="Droid Sans Mono" charset="0"/>
              </a:rPr>
              <a:t>argv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    </a:t>
            </a:r>
            <a:r>
              <a:rPr lang="mr-IN" altLang="zh-TW" dirty="0" err="1">
                <a:solidFill>
                  <a:srgbClr val="0000FF"/>
                </a:solidFill>
                <a:latin typeface="Droid Sans Mono" charset="0"/>
              </a:rPr>
              <a:t>int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 </a:t>
            </a:r>
            <a:r>
              <a:rPr lang="mr-IN" altLang="zh-TW" dirty="0" err="1">
                <a:solidFill>
                  <a:srgbClr val="000000"/>
                </a:solidFill>
                <a:latin typeface="Droid Sans Mono" charset="0"/>
              </a:rPr>
              <a:t>fd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    </a:t>
            </a:r>
            <a:r>
              <a:rPr lang="mr-IN" altLang="zh-TW" dirty="0" err="1">
                <a:solidFill>
                  <a:srgbClr val="0000FF"/>
                </a:solidFill>
                <a:latin typeface="Droid Sans Mono" charset="0"/>
              </a:rPr>
              <a:t>int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 </a:t>
            </a:r>
            <a:r>
              <a:rPr lang="mr-IN" altLang="zh-TW" dirty="0" err="1">
                <a:solidFill>
                  <a:srgbClr val="000000"/>
                </a:solidFill>
                <a:latin typeface="Droid Sans Mono" charset="0"/>
              </a:rPr>
              <a:t>ret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821580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FIFO</a:t>
            </a:r>
            <a:r>
              <a:rPr kumimoji="1" lang="zh-TW" altLang="en-US" dirty="0"/>
              <a:t>進行行程間通訊（</a:t>
            </a:r>
            <a:r>
              <a:rPr kumimoji="1" lang="en-US" altLang="zh-TW" dirty="0"/>
              <a:t> fifo2-w</a:t>
            </a:r>
            <a:r>
              <a:rPr kumimoji="1" lang="zh-TW" altLang="en-US" dirty="0"/>
              <a:t>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 startAt="11"/>
            </a:pP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    </a:t>
            </a:r>
            <a:r>
              <a:rPr lang="mr-IN" altLang="zh-TW" dirty="0" err="1">
                <a:solidFill>
                  <a:srgbClr val="000000"/>
                </a:solidFill>
                <a:latin typeface="Droid Sans Mono" charset="0"/>
              </a:rPr>
              <a:t>ret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=</a:t>
            </a:r>
            <a:r>
              <a:rPr lang="mr-IN" altLang="zh-TW" dirty="0" err="1">
                <a:solidFill>
                  <a:srgbClr val="000000"/>
                </a:solidFill>
                <a:latin typeface="Droid Sans Mono" charset="0"/>
              </a:rPr>
              <a:t>mkfifo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(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"/</a:t>
            </a:r>
            <a:r>
              <a:rPr lang="mr-IN" altLang="zh-TW" dirty="0" err="1">
                <a:solidFill>
                  <a:srgbClr val="A31515"/>
                </a:solidFill>
                <a:latin typeface="Droid Sans Mono" charset="0"/>
              </a:rPr>
              <a:t>tmp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/</a:t>
            </a:r>
            <a:r>
              <a:rPr lang="mr-IN" altLang="zh-TW" dirty="0" err="1">
                <a:solidFill>
                  <a:srgbClr val="A31515"/>
                </a:solidFill>
                <a:latin typeface="Droid Sans Mono" charset="0"/>
              </a:rPr>
              <a:t>shiwulo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"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, </a:t>
            </a:r>
            <a:r>
              <a:rPr lang="mr-IN" altLang="zh-TW" dirty="0">
                <a:solidFill>
                  <a:srgbClr val="09885A"/>
                </a:solidFill>
                <a:latin typeface="Droid Sans Mono" charset="0"/>
              </a:rPr>
              <a:t>0666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);</a:t>
            </a:r>
          </a:p>
          <a:p>
            <a:pPr marL="514350" indent="-514350">
              <a:buFont typeface="+mj-lt"/>
              <a:buAutoNum type="arabicPeriod" startAt="11"/>
            </a:pP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    </a:t>
            </a:r>
            <a:r>
              <a:rPr lang="mr-IN" altLang="zh-TW" dirty="0" err="1">
                <a:solidFill>
                  <a:srgbClr val="000000"/>
                </a:solidFill>
                <a:latin typeface="Droid Sans Mono" charset="0"/>
              </a:rPr>
              <a:t>printf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(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"</a:t>
            </a:r>
            <a:r>
              <a:rPr lang="mr-IN" altLang="zh-TW" dirty="0" err="1">
                <a:solidFill>
                  <a:srgbClr val="A31515"/>
                </a:solidFill>
                <a:latin typeface="Droid Sans Mono" charset="0"/>
              </a:rPr>
              <a:t>mkfifo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() = %</a:t>
            </a:r>
            <a:r>
              <a:rPr lang="mr-IN" altLang="zh-TW" dirty="0" err="1">
                <a:solidFill>
                  <a:srgbClr val="A31515"/>
                </a:solidFill>
                <a:latin typeface="Droid Sans Mono" charset="0"/>
              </a:rPr>
              <a:t>d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\</a:t>
            </a:r>
            <a:r>
              <a:rPr lang="mr-IN" altLang="zh-TW" dirty="0" err="1">
                <a:solidFill>
                  <a:srgbClr val="A31515"/>
                </a:solidFill>
                <a:latin typeface="Droid Sans Mono" charset="0"/>
              </a:rPr>
              <a:t>n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"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, </a:t>
            </a:r>
            <a:r>
              <a:rPr lang="mr-IN" altLang="zh-TW" dirty="0" err="1">
                <a:solidFill>
                  <a:srgbClr val="000000"/>
                </a:solidFill>
                <a:latin typeface="Droid Sans Mono" charset="0"/>
              </a:rPr>
              <a:t>ret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);</a:t>
            </a:r>
          </a:p>
          <a:p>
            <a:pPr marL="514350" indent="-514350">
              <a:buFont typeface="+mj-lt"/>
              <a:buAutoNum type="arabicPeriod" startAt="11"/>
            </a:pPr>
            <a:r>
              <a:rPr lang="mr-IN" altLang="zh-TW" b="1" dirty="0">
                <a:solidFill>
                  <a:srgbClr val="000000"/>
                </a:solidFill>
                <a:latin typeface="Droid Sans Mono" charset="0"/>
              </a:rPr>
              <a:t>    </a:t>
            </a:r>
            <a:r>
              <a:rPr lang="mr-IN" altLang="zh-TW" b="1" dirty="0" err="1">
                <a:solidFill>
                  <a:srgbClr val="000000"/>
                </a:solidFill>
                <a:latin typeface="Droid Sans Mono" charset="0"/>
              </a:rPr>
              <a:t>close</a:t>
            </a:r>
            <a:r>
              <a:rPr lang="mr-IN" altLang="zh-TW" b="1" dirty="0">
                <a:solidFill>
                  <a:srgbClr val="000000"/>
                </a:solidFill>
                <a:latin typeface="Droid Sans Mono" charset="0"/>
              </a:rPr>
              <a:t>(</a:t>
            </a:r>
            <a:r>
              <a:rPr lang="mr-IN" altLang="zh-TW" b="1" dirty="0">
                <a:solidFill>
                  <a:srgbClr val="09885A"/>
                </a:solidFill>
                <a:latin typeface="Droid Sans Mono" charset="0"/>
              </a:rPr>
              <a:t>1</a:t>
            </a:r>
            <a:r>
              <a:rPr lang="mr-IN" altLang="zh-TW" b="1" dirty="0">
                <a:solidFill>
                  <a:srgbClr val="000000"/>
                </a:solidFill>
                <a:latin typeface="Droid Sans Mono" charset="0"/>
              </a:rPr>
              <a:t>);</a:t>
            </a:r>
          </a:p>
          <a:p>
            <a:pPr marL="514350" indent="-514350">
              <a:buFont typeface="+mj-lt"/>
              <a:buAutoNum type="arabicPeriod" startAt="11"/>
            </a:pPr>
            <a:r>
              <a:rPr lang="mr-IN" altLang="zh-TW" b="1" dirty="0">
                <a:solidFill>
                  <a:srgbClr val="000000"/>
                </a:solidFill>
                <a:latin typeface="Droid Sans Mono" charset="0"/>
              </a:rPr>
              <a:t>    </a:t>
            </a:r>
            <a:r>
              <a:rPr lang="mr-IN" altLang="zh-TW" b="1" dirty="0" err="1">
                <a:solidFill>
                  <a:srgbClr val="000000"/>
                </a:solidFill>
                <a:latin typeface="Droid Sans Mono" charset="0"/>
              </a:rPr>
              <a:t>fd</a:t>
            </a:r>
            <a:r>
              <a:rPr lang="mr-IN" altLang="zh-TW" b="1" dirty="0">
                <a:solidFill>
                  <a:srgbClr val="000000"/>
                </a:solidFill>
                <a:latin typeface="Droid Sans Mono" charset="0"/>
              </a:rPr>
              <a:t> = </a:t>
            </a:r>
            <a:r>
              <a:rPr lang="mr-IN" altLang="zh-TW" b="1" dirty="0" err="1">
                <a:solidFill>
                  <a:srgbClr val="000000"/>
                </a:solidFill>
                <a:latin typeface="Droid Sans Mono" charset="0"/>
              </a:rPr>
              <a:t>open</a:t>
            </a:r>
            <a:r>
              <a:rPr lang="mr-IN" altLang="zh-TW" b="1" dirty="0">
                <a:solidFill>
                  <a:srgbClr val="000000"/>
                </a:solidFill>
                <a:latin typeface="Droid Sans Mono" charset="0"/>
              </a:rPr>
              <a:t>(</a:t>
            </a:r>
            <a:r>
              <a:rPr lang="mr-IN" altLang="zh-TW" b="1" dirty="0">
                <a:solidFill>
                  <a:srgbClr val="A31515"/>
                </a:solidFill>
                <a:latin typeface="Droid Sans Mono" charset="0"/>
              </a:rPr>
              <a:t>"/</a:t>
            </a:r>
            <a:r>
              <a:rPr lang="mr-IN" altLang="zh-TW" b="1" dirty="0" err="1">
                <a:solidFill>
                  <a:srgbClr val="A31515"/>
                </a:solidFill>
                <a:latin typeface="Droid Sans Mono" charset="0"/>
              </a:rPr>
              <a:t>tmp</a:t>
            </a:r>
            <a:r>
              <a:rPr lang="mr-IN" altLang="zh-TW" b="1" dirty="0">
                <a:solidFill>
                  <a:srgbClr val="A31515"/>
                </a:solidFill>
                <a:latin typeface="Droid Sans Mono" charset="0"/>
              </a:rPr>
              <a:t>/</a:t>
            </a:r>
            <a:r>
              <a:rPr lang="mr-IN" altLang="zh-TW" b="1" dirty="0" err="1">
                <a:solidFill>
                  <a:srgbClr val="A31515"/>
                </a:solidFill>
                <a:latin typeface="Droid Sans Mono" charset="0"/>
              </a:rPr>
              <a:t>shiwulo</a:t>
            </a:r>
            <a:r>
              <a:rPr lang="mr-IN" altLang="zh-TW" b="1" dirty="0">
                <a:solidFill>
                  <a:srgbClr val="A31515"/>
                </a:solidFill>
                <a:latin typeface="Droid Sans Mono" charset="0"/>
              </a:rPr>
              <a:t>"</a:t>
            </a:r>
            <a:r>
              <a:rPr lang="mr-IN" altLang="zh-TW" b="1" dirty="0">
                <a:solidFill>
                  <a:srgbClr val="000000"/>
                </a:solidFill>
                <a:latin typeface="Droid Sans Mono" charset="0"/>
              </a:rPr>
              <a:t>,O_WRONLY);</a:t>
            </a:r>
          </a:p>
          <a:p>
            <a:pPr marL="514350" indent="-514350">
              <a:buFont typeface="+mj-lt"/>
              <a:buAutoNum type="arabicPeriod" startAt="11"/>
            </a:pP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    </a:t>
            </a:r>
            <a:r>
              <a:rPr lang="mr-IN" altLang="zh-TW" dirty="0" err="1">
                <a:solidFill>
                  <a:srgbClr val="000000"/>
                </a:solidFill>
                <a:latin typeface="Droid Sans Mono" charset="0"/>
              </a:rPr>
              <a:t>printf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(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"</a:t>
            </a:r>
            <a:r>
              <a:rPr lang="mr-IN" altLang="zh-TW" dirty="0" err="1">
                <a:solidFill>
                  <a:srgbClr val="A31515"/>
                </a:solidFill>
                <a:latin typeface="Droid Sans Mono" charset="0"/>
              </a:rPr>
              <a:t>hello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\</a:t>
            </a:r>
            <a:r>
              <a:rPr lang="mr-IN" altLang="zh-TW" dirty="0" err="1">
                <a:solidFill>
                  <a:srgbClr val="A31515"/>
                </a:solidFill>
                <a:latin typeface="Droid Sans Mono" charset="0"/>
              </a:rPr>
              <a:t>n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"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);</a:t>
            </a:r>
          </a:p>
          <a:p>
            <a:pPr marL="514350" indent="-514350">
              <a:buFont typeface="+mj-lt"/>
              <a:buAutoNum type="arabicPeriod" startAt="11"/>
            </a:pP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    </a:t>
            </a:r>
            <a:r>
              <a:rPr lang="mr-IN" altLang="zh-TW" dirty="0" err="1">
                <a:solidFill>
                  <a:srgbClr val="000000"/>
                </a:solidFill>
                <a:latin typeface="Droid Sans Mono" charset="0"/>
              </a:rPr>
              <a:t>printf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(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"1234\</a:t>
            </a:r>
            <a:r>
              <a:rPr lang="mr-IN" altLang="zh-TW" dirty="0" err="1">
                <a:solidFill>
                  <a:srgbClr val="A31515"/>
                </a:solidFill>
                <a:latin typeface="Droid Sans Mono" charset="0"/>
              </a:rPr>
              <a:t>n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"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);</a:t>
            </a:r>
          </a:p>
          <a:p>
            <a:pPr marL="514350" indent="-514350">
              <a:buFont typeface="+mj-lt"/>
              <a:buAutoNum type="arabicPeriod" startAt="11"/>
            </a:pP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    </a:t>
            </a:r>
            <a:r>
              <a:rPr lang="mr-IN" altLang="zh-TW" dirty="0" err="1">
                <a:solidFill>
                  <a:srgbClr val="000000"/>
                </a:solidFill>
                <a:latin typeface="Droid Sans Mono" charset="0"/>
              </a:rPr>
              <a:t>printf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(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"5678\</a:t>
            </a:r>
            <a:r>
              <a:rPr lang="mr-IN" altLang="zh-TW" dirty="0" err="1">
                <a:solidFill>
                  <a:srgbClr val="A31515"/>
                </a:solidFill>
                <a:latin typeface="Droid Sans Mono" charset="0"/>
              </a:rPr>
              <a:t>n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"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);</a:t>
            </a:r>
          </a:p>
          <a:p>
            <a:pPr marL="514350" indent="-514350">
              <a:buFont typeface="+mj-lt"/>
              <a:buAutoNum type="arabicPeriod" startAt="11"/>
            </a:pP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    </a:t>
            </a:r>
            <a:r>
              <a:rPr lang="mr-IN" altLang="zh-TW" dirty="0" err="1">
                <a:solidFill>
                  <a:srgbClr val="000000"/>
                </a:solidFill>
                <a:latin typeface="Droid Sans Mono" charset="0"/>
              </a:rPr>
              <a:t>close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(</a:t>
            </a:r>
            <a:r>
              <a:rPr lang="mr-IN" altLang="zh-TW" dirty="0" err="1">
                <a:solidFill>
                  <a:srgbClr val="000000"/>
                </a:solidFill>
                <a:latin typeface="Droid Sans Mono" charset="0"/>
              </a:rPr>
              <a:t>fd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);</a:t>
            </a:r>
          </a:p>
          <a:p>
            <a:pPr marL="514350" indent="-514350">
              <a:buFont typeface="+mj-lt"/>
              <a:buAutoNum type="arabicPeriod" startAt="11"/>
            </a:pP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    </a:t>
            </a:r>
            <a:r>
              <a:rPr lang="mr-IN" altLang="zh-TW" dirty="0" err="1">
                <a:solidFill>
                  <a:srgbClr val="000000"/>
                </a:solidFill>
                <a:latin typeface="Droid Sans Mono" charset="0"/>
              </a:rPr>
              <a:t>unlink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(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"/</a:t>
            </a:r>
            <a:r>
              <a:rPr lang="mr-IN" altLang="zh-TW" dirty="0" err="1">
                <a:solidFill>
                  <a:srgbClr val="A31515"/>
                </a:solidFill>
                <a:latin typeface="Droid Sans Mono" charset="0"/>
              </a:rPr>
              <a:t>tmp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/</a:t>
            </a:r>
            <a:r>
              <a:rPr lang="mr-IN" altLang="zh-TW" dirty="0" err="1">
                <a:solidFill>
                  <a:srgbClr val="A31515"/>
                </a:solidFill>
                <a:latin typeface="Droid Sans Mono" charset="0"/>
              </a:rPr>
              <a:t>shiwulo</a:t>
            </a:r>
            <a:r>
              <a:rPr lang="mr-IN" altLang="zh-TW" dirty="0">
                <a:solidFill>
                  <a:srgbClr val="A31515"/>
                </a:solidFill>
                <a:latin typeface="Droid Sans Mono" charset="0"/>
              </a:rPr>
              <a:t>"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);</a:t>
            </a:r>
          </a:p>
          <a:p>
            <a:pPr marL="514350" indent="-514350">
              <a:buFont typeface="+mj-lt"/>
              <a:buAutoNum type="arabicPeriod" startAt="11"/>
            </a:pP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    </a:t>
            </a:r>
            <a:r>
              <a:rPr lang="mr-IN" altLang="zh-TW" dirty="0" err="1">
                <a:solidFill>
                  <a:srgbClr val="0000FF"/>
                </a:solidFill>
                <a:latin typeface="Droid Sans Mono" charset="0"/>
              </a:rPr>
              <a:t>return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 </a:t>
            </a:r>
            <a:r>
              <a:rPr lang="mr-IN" altLang="zh-TW" dirty="0">
                <a:solidFill>
                  <a:srgbClr val="09885A"/>
                </a:solidFill>
                <a:latin typeface="Droid Sans Mono" charset="0"/>
              </a:rPr>
              <a:t>0</a:t>
            </a: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;</a:t>
            </a:r>
          </a:p>
          <a:p>
            <a:pPr marL="514350" indent="-514350">
              <a:buFont typeface="+mj-lt"/>
              <a:buAutoNum type="arabicPeriod" startAt="11"/>
            </a:pPr>
            <a:r>
              <a:rPr lang="mr-IN" altLang="zh-TW" dirty="0">
                <a:solidFill>
                  <a:srgbClr val="000000"/>
                </a:solidFill>
                <a:latin typeface="Droid Sans Mono" charset="0"/>
              </a:rPr>
              <a:t>}</a:t>
            </a:r>
            <a:endParaRPr lang="mr-IN" altLang="zh-TW" b="0" dirty="0">
              <a:solidFill>
                <a:srgbClr val="000000"/>
              </a:solidFill>
              <a:effectLst/>
              <a:latin typeface="Droid Sans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3152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程式說明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kumimoji="1" lang="en-US" altLang="zh-TW" dirty="0"/>
              <a:t>writer</a:t>
            </a:r>
            <a:r>
              <a:rPr kumimoji="1" lang="zh-TW" altLang="en-US" dirty="0"/>
              <a:t>先建立</a:t>
            </a:r>
            <a:r>
              <a:rPr kumimoji="1" lang="en-US" altLang="zh-TW" dirty="0"/>
              <a:t>FIFO</a:t>
            </a:r>
            <a:r>
              <a:rPr kumimoji="1" lang="zh-TW" altLang="en-US" dirty="0"/>
              <a:t>的通訊管道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隨後</a:t>
            </a:r>
            <a:r>
              <a:rPr kumimoji="1" lang="en-US" altLang="zh-TW" dirty="0"/>
              <a:t>open</a:t>
            </a:r>
            <a:r>
              <a:rPr kumimoji="1" lang="zh-TW" altLang="en-US" dirty="0"/>
              <a:t>這個</a:t>
            </a:r>
            <a:r>
              <a:rPr kumimoji="1" lang="en-US" altLang="zh-TW" dirty="0"/>
              <a:t>FIFO</a:t>
            </a:r>
            <a:r>
              <a:rPr kumimoji="1" lang="zh-TW" altLang="en-US" dirty="0"/>
              <a:t>所代表的檔案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用</a:t>
            </a:r>
            <a:r>
              <a:rPr kumimoji="1" lang="en-US" altLang="zh-TW" dirty="0"/>
              <a:t>writer</a:t>
            </a:r>
            <a:r>
              <a:rPr kumimoji="1" lang="zh-TW" altLang="en-US" dirty="0"/>
              <a:t>寫出</a:t>
            </a:r>
            <a:r>
              <a:rPr kumimoji="1" lang="en-US" altLang="zh-TW" dirty="0"/>
              <a:t>“hello”</a:t>
            </a:r>
            <a:r>
              <a:rPr kumimoji="1" lang="zh-TW" altLang="en-US" dirty="0"/>
              <a:t>後結束執行（</a:t>
            </a:r>
            <a:r>
              <a:rPr kumimoji="1" lang="en-US" altLang="zh-TW" dirty="0"/>
              <a:t>reader</a:t>
            </a:r>
            <a:r>
              <a:rPr kumimoji="1" lang="zh-TW" altLang="en-US" dirty="0"/>
              <a:t>此時會收到</a:t>
            </a:r>
            <a:r>
              <a:rPr kumimoji="1" lang="en-US" altLang="zh-TW" dirty="0"/>
              <a:t>writer</a:t>
            </a:r>
            <a:r>
              <a:rPr kumimoji="1" lang="zh-TW" altLang="en-US" dirty="0"/>
              <a:t>的訊息）</a:t>
            </a:r>
          </a:p>
        </p:txBody>
      </p:sp>
    </p:spTree>
    <p:extLst>
      <p:ext uri="{BB962C8B-B14F-4D97-AF65-F5344CB8AC3E}">
        <p14:creationId xmlns:p14="http://schemas.microsoft.com/office/powerpoint/2010/main" val="14034752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3A3C0BE-E145-094D-81E0-8F5D0FBF9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執行結果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F9207B1-B322-E449-A518-359791E6C6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先執行</a:t>
            </a:r>
            <a:r>
              <a:rPr kumimoji="1" lang="en-US" altLang="zh-CN" dirty="0"/>
              <a:t>fifo2-r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DE6BA3D-EE21-384A-8FF5-E513825B1AD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$ ./fifo2-r</a:t>
            </a:r>
          </a:p>
          <a:p>
            <a:pPr marL="0" indent="0">
              <a:buNone/>
            </a:pP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mkfifo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() = 0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1234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5678</a:t>
            </a: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72696D02-2193-2747-880F-93B3C43E06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zh-CN" altLang="en-US" dirty="0"/>
              <a:t>再執行</a:t>
            </a:r>
            <a:r>
              <a:rPr kumimoji="1" lang="en-US" altLang="zh-CN" dirty="0"/>
              <a:t>fifo2-w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0F970683-D7CB-7E49-B73D-74BE9BB47D5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$ ./fifo2-w</a:t>
            </a:r>
          </a:p>
          <a:p>
            <a:pPr marL="0" indent="0">
              <a:buNone/>
            </a:pP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mkfifo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() = -1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6128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3EF2C3-2B92-3C40-91E0-C872BEDBC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小結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893527B-19F1-B24A-9458-320ADC702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en-US" altLang="zh-TW" dirty="0"/>
              <a:t>pipe()</a:t>
            </a:r>
            <a:r>
              <a:rPr kumimoji="1" lang="zh-CN" altLang="en-US" dirty="0"/>
              <a:t>可以建立二個</a:t>
            </a:r>
            <a:r>
              <a:rPr kumimoji="1" lang="en-US" altLang="zh-CN" dirty="0" err="1"/>
              <a:t>fd</a:t>
            </a:r>
            <a:r>
              <a:rPr kumimoji="1" lang="zh-CN" altLang="en-US" dirty="0"/>
              <a:t>，這二個</a:t>
            </a:r>
            <a:r>
              <a:rPr kumimoji="1" lang="en-US" altLang="zh-CN" dirty="0" err="1"/>
              <a:t>fd</a:t>
            </a:r>
            <a:r>
              <a:rPr kumimoji="1" lang="zh-CN" altLang="en-US" dirty="0"/>
              <a:t>分別可以進行讀取和寫入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en-US" altLang="zh-TW" dirty="0"/>
              <a:t>pipe()</a:t>
            </a:r>
            <a:r>
              <a:rPr kumimoji="1" lang="zh-CN" altLang="en-US" dirty="0"/>
              <a:t>配合</a:t>
            </a:r>
            <a:r>
              <a:rPr kumimoji="1" lang="en-US" altLang="zh-CN" dirty="0"/>
              <a:t>close()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dup()</a:t>
            </a:r>
            <a:r>
              <a:rPr kumimoji="1" lang="zh-CN" altLang="en-US" dirty="0"/>
              <a:t>可以改變</a:t>
            </a:r>
            <a:r>
              <a:rPr kumimoji="1" lang="en-US" altLang="zh-CN" dirty="0" err="1"/>
              <a:t>stdio</a:t>
            </a:r>
            <a:r>
              <a:rPr kumimoji="1" lang="zh-CN" altLang="en-US" dirty="0"/>
              <a:t>及</a:t>
            </a:r>
            <a:r>
              <a:rPr kumimoji="1" lang="en-US" altLang="zh-CN" dirty="0" err="1"/>
              <a:t>stdout</a:t>
            </a:r>
            <a:r>
              <a:rPr kumimoji="1" lang="zh-CN" altLang="en-US" dirty="0"/>
              <a:t>的行為，對</a:t>
            </a:r>
            <a:r>
              <a:rPr kumimoji="1" lang="en-US" altLang="zh-CN" dirty="0" err="1"/>
              <a:t>stdio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stdout</a:t>
            </a:r>
            <a:r>
              <a:rPr kumimoji="1" lang="zh-CN" altLang="en-US" dirty="0"/>
              <a:t>的讀寫會變成對</a:t>
            </a:r>
            <a:r>
              <a:rPr kumimoji="1" lang="en-US" altLang="zh-CN" dirty="0"/>
              <a:t>pipe</a:t>
            </a:r>
            <a:r>
              <a:rPr kumimoji="1" lang="zh-CN" altLang="en-US" dirty="0"/>
              <a:t>的讀寫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大部分的</a:t>
            </a:r>
            <a:r>
              <a:rPr kumimoji="1" lang="en-US" altLang="zh-CN" dirty="0" err="1"/>
              <a:t>fd</a:t>
            </a:r>
            <a:r>
              <a:rPr kumimoji="1" lang="zh-CN" altLang="en-US" dirty="0"/>
              <a:t>（包含</a:t>
            </a:r>
            <a:r>
              <a:rPr kumimoji="1" lang="en-US" altLang="zh-CN" dirty="0"/>
              <a:t>pipe</a:t>
            </a:r>
            <a:r>
              <a:rPr kumimoji="1" lang="zh-CN" altLang="en-US" dirty="0"/>
              <a:t>）可以繼承給</a:t>
            </a:r>
            <a:r>
              <a:rPr kumimoji="1" lang="en-US" altLang="zh-CN" dirty="0"/>
              <a:t>child</a:t>
            </a:r>
            <a:r>
              <a:rPr kumimoji="1" lang="zh-CN" altLang="en-US" dirty="0"/>
              <a:t>，就算</a:t>
            </a:r>
            <a:r>
              <a:rPr kumimoji="1" lang="en-US" altLang="zh-CN" dirty="0"/>
              <a:t>child</a:t>
            </a:r>
            <a:r>
              <a:rPr kumimoji="1" lang="zh-CN" altLang="en-US" dirty="0"/>
              <a:t>執行</a:t>
            </a:r>
            <a:r>
              <a:rPr kumimoji="1" lang="en-US" altLang="zh-CN" dirty="0" err="1"/>
              <a:t>execve</a:t>
            </a:r>
            <a:r>
              <a:rPr kumimoji="1" lang="zh-CN" altLang="en-US" dirty="0"/>
              <a:t>後也繼承這些</a:t>
            </a:r>
            <a:r>
              <a:rPr kumimoji="1" lang="en-US" altLang="zh-CN" dirty="0" err="1"/>
              <a:t>fd</a:t>
            </a:r>
            <a:r>
              <a:rPr kumimoji="1" lang="zh-CN" altLang="en-US" dirty="0"/>
              <a:t>（</a:t>
            </a:r>
            <a:r>
              <a:rPr kumimoji="1" lang="en-US" altLang="zh-CN" dirty="0" err="1"/>
              <a:t>ps</a:t>
            </a:r>
            <a:r>
              <a:rPr kumimoji="1" lang="en-US" altLang="zh-CN" dirty="0"/>
              <a:t>:</a:t>
            </a:r>
            <a:r>
              <a:rPr kumimoji="1" lang="zh-CN" altLang="en-US" dirty="0"/>
              <a:t>設定</a:t>
            </a:r>
            <a:r>
              <a:rPr lang="en-US" altLang="zh-TW" dirty="0"/>
              <a:t>close-on-exec</a:t>
            </a:r>
            <a:r>
              <a:rPr lang="zh-TW" altLang="en-US" dirty="0"/>
              <a:t> </a:t>
            </a:r>
            <a:r>
              <a:rPr lang="en-US" altLang="zh-TW" dirty="0"/>
              <a:t>flag</a:t>
            </a:r>
            <a:r>
              <a:rPr lang="zh-CN" altLang="en-US" dirty="0"/>
              <a:t>的</a:t>
            </a:r>
            <a:r>
              <a:rPr lang="en-US" altLang="zh-CN" dirty="0" err="1"/>
              <a:t>fd</a:t>
            </a:r>
            <a:r>
              <a:rPr lang="zh-CN" altLang="en-US" dirty="0"/>
              <a:t>不會繼承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學到新的</a:t>
            </a:r>
            <a:r>
              <a:rPr kumimoji="1" lang="en-US" altLang="zh-CN" dirty="0"/>
              <a:t>signal</a:t>
            </a:r>
            <a:r>
              <a:rPr kumimoji="1" lang="zh-CN" altLang="en-US" dirty="0"/>
              <a:t>：</a:t>
            </a:r>
            <a:r>
              <a:rPr kumimoji="1" lang="en-US" altLang="zh-CN" dirty="0"/>
              <a:t>alarm(sec)</a:t>
            </a:r>
            <a:r>
              <a:rPr kumimoji="1" lang="zh-CN" altLang="en-US" dirty="0"/>
              <a:t>，</a:t>
            </a:r>
            <a:r>
              <a:rPr kumimoji="1" lang="en-US" altLang="zh-CN" dirty="0"/>
              <a:t>“sec”</a:t>
            </a:r>
            <a:r>
              <a:rPr kumimoji="1" lang="zh-CN" altLang="en-US" dirty="0"/>
              <a:t>秒以後系統會送出</a:t>
            </a:r>
            <a:r>
              <a:rPr kumimoji="1" lang="en-US" altLang="zh-CN" dirty="0"/>
              <a:t>SIGALRM</a:t>
            </a:r>
            <a:r>
              <a:rPr kumimoji="1" lang="zh-CN" altLang="en-US" dirty="0"/>
              <a:t>這個</a:t>
            </a:r>
            <a:r>
              <a:rPr kumimoji="1" lang="en-US" altLang="zh-CN" dirty="0"/>
              <a:t>signal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FIFO</a:t>
            </a:r>
            <a:r>
              <a:rPr kumimoji="1" lang="zh-CN" altLang="en-US" dirty="0"/>
              <a:t>的用法與</a:t>
            </a:r>
            <a:r>
              <a:rPr kumimoji="1" lang="en-US" altLang="zh-CN" dirty="0"/>
              <a:t>pipe</a:t>
            </a:r>
            <a:r>
              <a:rPr kumimoji="1" lang="zh-CN" altLang="en-US" dirty="0"/>
              <a:t>差不多，他是有名字的</a:t>
            </a:r>
            <a:r>
              <a:rPr kumimoji="1" lang="en-US" altLang="zh-CN" dirty="0"/>
              <a:t>pipe</a:t>
            </a:r>
            <a:r>
              <a:rPr kumimoji="1" lang="zh-CN" altLang="en-US" dirty="0"/>
              <a:t>，他的名字就是一個</a:t>
            </a:r>
            <a:r>
              <a:rPr kumimoji="1" lang="en-US" altLang="zh-CN" dirty="0" err="1"/>
              <a:t>pathName</a:t>
            </a:r>
            <a:r>
              <a:rPr kumimoji="1" lang="zh-CN" altLang="en-US" dirty="0"/>
              <a:t>。在電腦領域</a:t>
            </a:r>
            <a:r>
              <a:rPr kumimoji="1" lang="en-US" altLang="zh-CN" dirty="0"/>
              <a:t>FIFO</a:t>
            </a:r>
            <a:r>
              <a:rPr kumimoji="1" lang="zh-CN" altLang="en-US" dirty="0"/>
              <a:t>又稱為</a:t>
            </a:r>
            <a:r>
              <a:rPr kumimoji="1" lang="en-US" altLang="zh-CN" dirty="0"/>
              <a:t>named pipe</a:t>
            </a:r>
          </a:p>
        </p:txBody>
      </p:sp>
    </p:spTree>
    <p:extLst>
      <p:ext uri="{BB962C8B-B14F-4D97-AF65-F5344CB8AC3E}">
        <p14:creationId xmlns:p14="http://schemas.microsoft.com/office/powerpoint/2010/main" val="33080139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作業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>
            <a:normAutofit fontScale="92500" lnSpcReduction="1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/>
              <a:t>修改</a:t>
            </a:r>
            <a:r>
              <a:rPr kumimoji="1" lang="en-US" altLang="zh-CN" sz="2400" dirty="0"/>
              <a:t>ch10</a:t>
            </a:r>
            <a:r>
              <a:rPr kumimoji="1" lang="zh-CN" altLang="en-US" sz="2400" dirty="0"/>
              <a:t>的「</a:t>
            </a:r>
            <a:r>
              <a:rPr kumimoji="1" lang="en-US" altLang="zh-CN" sz="2400" dirty="0" err="1"/>
              <a:t>shell_sigfd</a:t>
            </a:r>
            <a:r>
              <a:rPr kumimoji="1" lang="zh-CN" altLang="en-US" sz="2400" dirty="0"/>
              <a:t>」或上個章節的作業「</a:t>
            </a:r>
            <a:r>
              <a:rPr kumimoji="1" lang="en-US" altLang="zh-CN" sz="2400" dirty="0" err="1"/>
              <a:t>shell_sigaction</a:t>
            </a:r>
            <a:r>
              <a:rPr kumimoji="1" lang="zh-CN" altLang="en-US" sz="2400" dirty="0"/>
              <a:t>」，新的</a:t>
            </a:r>
            <a:r>
              <a:rPr kumimoji="1" lang="en-US" altLang="zh-CN" sz="2400" dirty="0"/>
              <a:t>shell</a:t>
            </a:r>
            <a:r>
              <a:rPr kumimoji="1" lang="zh-CN" altLang="en-US" sz="2400" dirty="0"/>
              <a:t>名為「</a:t>
            </a:r>
            <a:r>
              <a:rPr kumimoji="1" lang="en-US" altLang="zh-CN" sz="2400" dirty="0" err="1"/>
              <a:t>shell_pipe</a:t>
            </a:r>
            <a:r>
              <a:rPr kumimoji="1" lang="zh-CN" altLang="en-US" sz="2400" dirty="0"/>
              <a:t>」，</a:t>
            </a:r>
            <a:r>
              <a:rPr kumimoji="1" lang="en-US" altLang="zh-CN" sz="2400" dirty="0" err="1"/>
              <a:t>shell_pipe</a:t>
            </a:r>
            <a:r>
              <a:rPr kumimoji="1" lang="zh-CN" altLang="en-US" sz="2400" dirty="0"/>
              <a:t>可以使用</a:t>
            </a:r>
            <a:r>
              <a:rPr kumimoji="1" lang="en-US" altLang="zh-CN" sz="2400" dirty="0"/>
              <a:t>pipe</a:t>
            </a:r>
            <a:r>
              <a:rPr kumimoji="1" lang="zh-CN" altLang="en-US" sz="2400" dirty="0"/>
              <a:t>串接數個程式，例如：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ls -R --color / | sort | more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dirty="0"/>
              <a:t>將使用</a:t>
            </a:r>
            <a:r>
              <a:rPr kumimoji="1" lang="en-US" altLang="zh-TW" dirty="0"/>
              <a:t>pipe</a:t>
            </a:r>
            <a:r>
              <a:rPr kumimoji="1" lang="zh-CN" altLang="en-US" dirty="0"/>
              <a:t>串接的程式設定為同一個</a:t>
            </a:r>
            <a:r>
              <a:rPr kumimoji="1" lang="en-US" altLang="zh-CN" dirty="0"/>
              <a:t>process group</a:t>
            </a:r>
            <a:r>
              <a:rPr kumimoji="1" lang="zh-CN" altLang="en-US" dirty="0"/>
              <a:t>，使得使用者按下</a:t>
            </a:r>
            <a:r>
              <a:rPr kumimoji="1" lang="en-US" altLang="zh-CN" dirty="0" err="1"/>
              <a:t>ctr</a:t>
            </a:r>
            <a:r>
              <a:rPr kumimoji="1" lang="en-US" altLang="zh-CN" dirty="0"/>
              <a:t>-c</a:t>
            </a:r>
            <a:r>
              <a:rPr kumimoji="1" lang="zh-CN" altLang="en-US" dirty="0"/>
              <a:t>時可以同時中斷所有程式。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以「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ls -R --color / | sort | more</a:t>
            </a:r>
            <a:r>
              <a:rPr kumimoji="1" lang="zh-CN" altLang="en-US" dirty="0"/>
              <a:t>」為例，必須讓</a:t>
            </a:r>
            <a:r>
              <a:rPr kumimoji="1" lang="en-US" altLang="zh-CN" dirty="0"/>
              <a:t>ls</a:t>
            </a:r>
            <a:r>
              <a:rPr kumimoji="1" lang="zh-CN" altLang="en-US" dirty="0"/>
              <a:t>、</a:t>
            </a:r>
            <a:r>
              <a:rPr kumimoji="1" lang="en-US" altLang="zh-CN" dirty="0"/>
              <a:t>sort</a:t>
            </a:r>
            <a:r>
              <a:rPr kumimoji="1" lang="zh-CN" altLang="en-US" dirty="0"/>
              <a:t>、</a:t>
            </a:r>
            <a:r>
              <a:rPr kumimoji="1" lang="en-US" altLang="zh-CN" dirty="0"/>
              <a:t>more</a:t>
            </a:r>
            <a:r>
              <a:rPr kumimoji="1" lang="zh-CN" altLang="en-US" dirty="0"/>
              <a:t>成為同一個</a:t>
            </a:r>
            <a:r>
              <a:rPr kumimoji="1" lang="en-US" altLang="zh-CN" dirty="0"/>
              <a:t>process group</a:t>
            </a:r>
            <a:r>
              <a:rPr kumimoji="1" lang="zh-CN" altLang="en-US" dirty="0"/>
              <a:t>，當使用者按下</a:t>
            </a:r>
            <a:r>
              <a:rPr kumimoji="1" lang="en-US" altLang="zh-CN" dirty="0" err="1"/>
              <a:t>ctr</a:t>
            </a:r>
            <a:r>
              <a:rPr kumimoji="1" lang="en-US" altLang="zh-CN" dirty="0"/>
              <a:t>-c</a:t>
            </a:r>
            <a:r>
              <a:rPr kumimoji="1" lang="zh-CN" altLang="en-US" dirty="0"/>
              <a:t>時必須送出</a:t>
            </a:r>
            <a:r>
              <a:rPr kumimoji="1" lang="en-US" altLang="zh-CN" dirty="0" err="1"/>
              <a:t>ctr</a:t>
            </a:r>
            <a:r>
              <a:rPr kumimoji="1" lang="en-US" altLang="zh-CN" dirty="0"/>
              <a:t>-c</a:t>
            </a:r>
            <a:r>
              <a:rPr kumimoji="1" lang="zh-CN" altLang="en-US" dirty="0"/>
              <a:t>給這個</a:t>
            </a:r>
            <a:r>
              <a:rPr kumimoji="1" lang="en-US" altLang="zh-CN" dirty="0"/>
              <a:t>process group</a:t>
            </a:r>
          </a:p>
        </p:txBody>
      </p:sp>
    </p:spTree>
    <p:extLst>
      <p:ext uri="{BB962C8B-B14F-4D97-AF65-F5344CB8AC3E}">
        <p14:creationId xmlns:p14="http://schemas.microsoft.com/office/powerpoint/2010/main" val="3625533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程式說明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宣告</a:t>
            </a:r>
            <a:r>
              <a:rPr kumimoji="1" lang="en-US" altLang="zh-TW" dirty="0" err="1"/>
              <a:t>pipefd</a:t>
            </a:r>
            <a:r>
              <a:rPr kumimoji="1" lang="en-US" altLang="zh-TW" dirty="0"/>
              <a:t>[2]</a:t>
            </a:r>
            <a:r>
              <a:rPr kumimoji="1" lang="zh-TW" altLang="en-US" dirty="0"/>
              <a:t>，代表一個型態為</a:t>
            </a:r>
            <a:r>
              <a:rPr kumimoji="1" lang="en-US" altLang="zh-TW" dirty="0" err="1"/>
              <a:t>int</a:t>
            </a:r>
            <a:r>
              <a:rPr kumimoji="1" lang="zh-TW" altLang="en-US" dirty="0"/>
              <a:t>的一維陣列，該陣列的大小為</a:t>
            </a:r>
            <a:r>
              <a:rPr kumimoji="1" lang="en-US" altLang="zh-TW" dirty="0"/>
              <a:t>2</a:t>
            </a:r>
          </a:p>
          <a:p>
            <a:r>
              <a:rPr kumimoji="1" lang="en-US" altLang="zh-TW" dirty="0" err="1"/>
              <a:t>pipefd</a:t>
            </a:r>
            <a:r>
              <a:rPr kumimoji="1" lang="en-US" altLang="zh-TW" dirty="0"/>
              <a:t>[0]</a:t>
            </a:r>
            <a:r>
              <a:rPr kumimoji="1" lang="zh-TW" altLang="en-US" dirty="0"/>
              <a:t>是讀取端</a:t>
            </a:r>
            <a:endParaRPr kumimoji="1" lang="en-US" altLang="zh-TW" dirty="0"/>
          </a:p>
          <a:p>
            <a:r>
              <a:rPr kumimoji="1" lang="en-US" altLang="zh-TW" dirty="0" err="1"/>
              <a:t>pipefd</a:t>
            </a:r>
            <a:r>
              <a:rPr kumimoji="1" lang="en-US" altLang="zh-TW" dirty="0"/>
              <a:t>[1]</a:t>
            </a:r>
            <a:r>
              <a:rPr kumimoji="1" lang="zh-TW" altLang="en-US" dirty="0"/>
              <a:t>是寫入端</a:t>
            </a:r>
            <a:endParaRPr kumimoji="1" lang="en-US" altLang="zh-TW" dirty="0"/>
          </a:p>
          <a:p>
            <a:r>
              <a:rPr kumimoji="1" lang="zh-TW" altLang="en-US" dirty="0"/>
              <a:t>從寫端寫入的資料可以從讀取端讀取</a:t>
            </a:r>
            <a:endParaRPr kumimoji="1" lang="en-US" altLang="zh-TW" dirty="0"/>
          </a:p>
          <a:p>
            <a:r>
              <a:rPr kumimoji="1" lang="en-US" altLang="zh-TW" dirty="0"/>
              <a:t>pipe</a:t>
            </a:r>
            <a:r>
              <a:rPr kumimoji="1" lang="zh-TW" altLang="en-US" dirty="0"/>
              <a:t>會繼承給子行程（</a:t>
            </a:r>
            <a:r>
              <a:rPr kumimoji="1" lang="en-US" altLang="zh-TW" dirty="0"/>
              <a:t>fork</a:t>
            </a:r>
            <a:r>
              <a:rPr kumimoji="1" lang="zh-TW" altLang="en-US" dirty="0"/>
              <a:t>產生的子行程）（打開的檔案基本上都會讓子行程繼承）</a:t>
            </a:r>
            <a:endParaRPr kumimoji="1" lang="en-US" altLang="zh-TW" dirty="0"/>
          </a:p>
          <a:p>
            <a:r>
              <a:rPr kumimoji="1" lang="zh-TW" altLang="en-US" dirty="0"/>
              <a:t>通常</a:t>
            </a:r>
            <a:r>
              <a:rPr kumimoji="1" lang="en-US" altLang="zh-TW" dirty="0"/>
              <a:t>pipe</a:t>
            </a:r>
            <a:r>
              <a:rPr kumimoji="1" lang="zh-TW" altLang="en-US" dirty="0"/>
              <a:t>是父行程與子行程，或子行程間的通訊管道</a:t>
            </a:r>
          </a:p>
        </p:txBody>
      </p:sp>
    </p:spTree>
    <p:extLst>
      <p:ext uri="{BB962C8B-B14F-4D97-AF65-F5344CB8AC3E}">
        <p14:creationId xmlns:p14="http://schemas.microsoft.com/office/powerpoint/2010/main" val="2574397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</TotalTime>
  <Words>10432</Words>
  <Application>Microsoft Macintosh PowerPoint</Application>
  <PresentationFormat>寬螢幕</PresentationFormat>
  <Paragraphs>1586</Paragraphs>
  <Slides>88</Slides>
  <Notes>26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88</vt:i4>
      </vt:variant>
    </vt:vector>
  </HeadingPairs>
  <TitlesOfParts>
    <vt:vector size="98" baseType="lpstr">
      <vt:lpstr>Droid Sans Mono</vt:lpstr>
      <vt:lpstr>Microsoft YaHei</vt:lpstr>
      <vt:lpstr>Microsoft YaHei Light</vt:lpstr>
      <vt:lpstr>Weibei SC</vt:lpstr>
      <vt:lpstr>Arial</vt:lpstr>
      <vt:lpstr>Consolas</vt:lpstr>
      <vt:lpstr>Helvetica</vt:lpstr>
      <vt:lpstr>Menlo</vt:lpstr>
      <vt:lpstr>Menlo-Regular</vt:lpstr>
      <vt:lpstr>Office 佈景主題</vt:lpstr>
      <vt:lpstr>pipe &amp; fifo</vt:lpstr>
      <vt:lpstr>pipe的簡單用法</vt:lpstr>
      <vt:lpstr>使用命令列（使用「l」）</vt:lpstr>
      <vt:lpstr>列出目前使用者開啟的FIFO</vt:lpstr>
      <vt:lpstr>pipe()</vt:lpstr>
      <vt:lpstr>使用pipe的簡單程式（pipe1.c）</vt:lpstr>
      <vt:lpstr>執行結果</vt:lpstr>
      <vt:lpstr>示意圖</vt:lpstr>
      <vt:lpstr>程式說明</vt:lpstr>
      <vt:lpstr>用pipe作為 父行程與子行程的通訊</vt:lpstr>
      <vt:lpstr>常見的寫法一，直接溝通（pipe2.c）</vt:lpstr>
      <vt:lpstr>執行結果</vt:lpstr>
      <vt:lpstr>程式說明</vt:lpstr>
      <vt:lpstr>示意圖</vt:lpstr>
      <vt:lpstr>常見的寫法二，改成標準輸出入（pipe3.c）</vt:lpstr>
      <vt:lpstr>常見的寫法二，改成標準輸出入（pipe3.c）</vt:lpstr>
      <vt:lpstr>執行結果</vt:lpstr>
      <vt:lpstr>示意圖</vt:lpstr>
      <vt:lpstr>dup</vt:lpstr>
      <vt:lpstr>dup2</vt:lpstr>
      <vt:lpstr>程式說明</vt:lpstr>
      <vt:lpstr>system()-like版的FIFO（自行練習）</vt:lpstr>
      <vt:lpstr>利用pipe作為 子行程間的通訊</vt:lpstr>
      <vt:lpstr>常見寫法三，子行程間通訊（pipe4.c）</vt:lpstr>
      <vt:lpstr>示意圖</vt:lpstr>
      <vt:lpstr>結果</vt:lpstr>
      <vt:lpstr>串接二個child</vt:lpstr>
      <vt:lpstr>程式碼概念圖</vt:lpstr>
      <vt:lpstr>程式碼概念圖</vt:lpstr>
      <vt:lpstr>程式碼概念圖</vt:lpstr>
      <vt:lpstr>程式碼概念圖</vt:lpstr>
      <vt:lpstr>程式碼概念圖</vt:lpstr>
      <vt:lpstr>程式碼概念圖</vt:lpstr>
      <vt:lpstr>程式碼概念圖</vt:lpstr>
      <vt:lpstr>程式碼概念圖</vt:lpstr>
      <vt:lpstr>程式碼概念圖</vt:lpstr>
      <vt:lpstr>程式碼概念圖</vt:lpstr>
      <vt:lpstr>程式碼概念圖</vt:lpstr>
      <vt:lpstr>程式碼概念圖</vt:lpstr>
      <vt:lpstr>程式碼概念圖</vt:lpstr>
      <vt:lpstr>程式碼概念圖</vt:lpstr>
      <vt:lpstr>程式碼概念圖</vt:lpstr>
      <vt:lpstr>程式碼概念圖</vt:lpstr>
      <vt:lpstr>程式碼概念圖</vt:lpstr>
      <vt:lpstr>程式碼概念圖</vt:lpstr>
      <vt:lpstr>程式碼概念圖</vt:lpstr>
      <vt:lpstr>程式碼概念圖</vt:lpstr>
      <vt:lpstr>程式碼概念圖</vt:lpstr>
      <vt:lpstr>程式碼概念圖</vt:lpstr>
      <vt:lpstr>程式碼概念圖</vt:lpstr>
      <vt:lpstr>程式碼概念圖</vt:lpstr>
      <vt:lpstr>常見寫法三-2，子行程間通訊（pipe4-2.c）</vt:lpstr>
      <vt:lpstr>常見寫法三-2，子行程間通訊（pipe4-2.c）</vt:lpstr>
      <vt:lpstr>程式說明</vt:lpstr>
      <vt:lpstr>示意圖</vt:lpstr>
      <vt:lpstr>示意圖</vt:lpstr>
      <vt:lpstr>結果</vt:lpstr>
      <vt:lpstr>pipe &amp; process group</vt:lpstr>
      <vt:lpstr>pipe &amp; process group</vt:lpstr>
      <vt:lpstr>示意圖</vt:lpstr>
      <vt:lpstr>示意圖</vt:lpstr>
      <vt:lpstr>示意圖</vt:lpstr>
      <vt:lpstr>示意圖</vt:lpstr>
      <vt:lpstr>setpgid()</vt:lpstr>
      <vt:lpstr>執行結果</vt:lpstr>
      <vt:lpstr>pipe_perf.c，測試pipe的效率及學習alarm</vt:lpstr>
      <vt:lpstr>PowerPoint 簡報</vt:lpstr>
      <vt:lpstr>關於alarm</vt:lpstr>
      <vt:lpstr>執行結果</vt:lpstr>
      <vt:lpstr>比alarm更強大 setitimer()</vt:lpstr>
      <vt:lpstr>pipe_perf2.c，練習setitime()</vt:lpstr>
      <vt:lpstr>PowerPoint 簡報</vt:lpstr>
      <vt:lpstr>執行結果</vt:lpstr>
      <vt:lpstr>FIFO (named pipe)</vt:lpstr>
      <vt:lpstr>mkfifo()</vt:lpstr>
      <vt:lpstr>使用FIFO的簡單程式（fifo1.c）</vt:lpstr>
      <vt:lpstr>執行結果</vt:lpstr>
      <vt:lpstr>檔案系統出現pipe</vt:lpstr>
      <vt:lpstr>程式說明</vt:lpstr>
      <vt:lpstr>使用FIFO進行行程間通訊（fifo2-r）</vt:lpstr>
      <vt:lpstr>使用FIFO進行行程間通訊（fifo2-r）</vt:lpstr>
      <vt:lpstr>程式說明</vt:lpstr>
      <vt:lpstr>使用FIFO進行行程間通訊（ fifo2-w）</vt:lpstr>
      <vt:lpstr>使用FIFO進行行程間通訊（ fifo2-w）</vt:lpstr>
      <vt:lpstr>程式說明</vt:lpstr>
      <vt:lpstr>執行結果</vt:lpstr>
      <vt:lpstr>小結</vt:lpstr>
      <vt:lpstr>作業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Linux安裝與操作 </dc:title>
  <dc:creator>習五 羅</dc:creator>
  <cp:lastModifiedBy>習五 羅</cp:lastModifiedBy>
  <cp:revision>39</cp:revision>
  <dcterms:created xsi:type="dcterms:W3CDTF">2019-01-31T14:35:51Z</dcterms:created>
  <dcterms:modified xsi:type="dcterms:W3CDTF">2021-01-13T09:07:03Z</dcterms:modified>
</cp:coreProperties>
</file>